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3.xml" ContentType="application/vnd.openxmlformats-officedocument.presentationml.tags+xml"/>
  <Override PartName="/ppt/notesSlides/notesSlide7.xml" ContentType="application/vnd.openxmlformats-officedocument.presentationml.notesSlide+xml"/>
  <Override PartName="/ppt/tags/tag4.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5.xml" ContentType="application/vnd.openxmlformats-officedocument.presentationml.tags+xml"/>
  <Override PartName="/ppt/notesSlides/notesSlide14.xml" ContentType="application/vnd.openxmlformats-officedocument.presentationml.notesSlide+xml"/>
  <Override PartName="/ppt/tags/tag6.xml" ContentType="application/vnd.openxmlformats-officedocument.presentationml.tags+xml"/>
  <Override PartName="/ppt/notesSlides/notesSlide15.xml" ContentType="application/vnd.openxmlformats-officedocument.presentationml.notesSlide+xml"/>
  <Override PartName="/ppt/tags/tag7.xml" ContentType="application/vnd.openxmlformats-officedocument.presentationml.tags+xml"/>
  <Override PartName="/ppt/notesSlides/notesSlide16.xml" ContentType="application/vnd.openxmlformats-officedocument.presentationml.notesSlide+xml"/>
  <Override PartName="/ppt/tags/tag8.xml" ContentType="application/vnd.openxmlformats-officedocument.presentationml.tags+xml"/>
  <Override PartName="/ppt/notesSlides/notesSlide17.xml" ContentType="application/vnd.openxmlformats-officedocument.presentationml.notesSlide+xml"/>
  <Override PartName="/ppt/tags/tag9.xml" ContentType="application/vnd.openxmlformats-officedocument.presentationml.tags+xml"/>
  <Override PartName="/ppt/notesSlides/notesSlide18.xml" ContentType="application/vnd.openxmlformats-officedocument.presentationml.notesSlide+xml"/>
  <Override PartName="/ppt/tags/tag10.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11.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12.xml" ContentType="application/vnd.openxmlformats-officedocument.presentationml.tag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notesSlides/notesSlide31.xml" ContentType="application/vnd.openxmlformats-officedocument.presentationml.notesSlide+xml"/>
  <Override PartName="/ppt/tags/tag16.xml" ContentType="application/vnd.openxmlformats-officedocument.presentationml.tags+xml"/>
  <Override PartName="/ppt/notesSlides/notesSlide32.xml" ContentType="application/vnd.openxmlformats-officedocument.presentationml.notesSlide+xml"/>
  <Override PartName="/ppt/tags/tag17.xml" ContentType="application/vnd.openxmlformats-officedocument.presentationml.tags+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60"/>
  </p:notesMasterIdLst>
  <p:sldIdLst>
    <p:sldId id="295" r:id="rId2"/>
    <p:sldId id="1164" r:id="rId3"/>
    <p:sldId id="1165" r:id="rId4"/>
    <p:sldId id="1158" r:id="rId5"/>
    <p:sldId id="1027" r:id="rId6"/>
    <p:sldId id="1152" r:id="rId7"/>
    <p:sldId id="1154" r:id="rId8"/>
    <p:sldId id="1157" r:id="rId9"/>
    <p:sldId id="1151" r:id="rId10"/>
    <p:sldId id="1153" r:id="rId11"/>
    <p:sldId id="264" r:id="rId12"/>
    <p:sldId id="360" r:id="rId13"/>
    <p:sldId id="1133" r:id="rId14"/>
    <p:sldId id="1145" r:id="rId15"/>
    <p:sldId id="260" r:id="rId16"/>
    <p:sldId id="1025" r:id="rId17"/>
    <p:sldId id="261" r:id="rId18"/>
    <p:sldId id="259" r:id="rId19"/>
    <p:sldId id="262" r:id="rId20"/>
    <p:sldId id="1026" r:id="rId21"/>
    <p:sldId id="281" r:id="rId22"/>
    <p:sldId id="284" r:id="rId23"/>
    <p:sldId id="285" r:id="rId24"/>
    <p:sldId id="282" r:id="rId25"/>
    <p:sldId id="283" r:id="rId26"/>
    <p:sldId id="1024" r:id="rId27"/>
    <p:sldId id="1159" r:id="rId28"/>
    <p:sldId id="1131" r:id="rId29"/>
    <p:sldId id="1161" r:id="rId30"/>
    <p:sldId id="294" r:id="rId31"/>
    <p:sldId id="393" r:id="rId32"/>
    <p:sldId id="331" r:id="rId33"/>
    <p:sldId id="310" r:id="rId34"/>
    <p:sldId id="997" r:id="rId35"/>
    <p:sldId id="998" r:id="rId36"/>
    <p:sldId id="297" r:id="rId37"/>
    <p:sldId id="312" r:id="rId38"/>
    <p:sldId id="307" r:id="rId39"/>
    <p:sldId id="275" r:id="rId40"/>
    <p:sldId id="1147" r:id="rId41"/>
    <p:sldId id="317" r:id="rId42"/>
    <p:sldId id="318" r:id="rId43"/>
    <p:sldId id="1074" r:id="rId44"/>
    <p:sldId id="1070" r:id="rId45"/>
    <p:sldId id="271" r:id="rId46"/>
    <p:sldId id="1071" r:id="rId47"/>
    <p:sldId id="336" r:id="rId48"/>
    <p:sldId id="1072" r:id="rId49"/>
    <p:sldId id="1090" r:id="rId50"/>
    <p:sldId id="1129" r:id="rId51"/>
    <p:sldId id="1148" r:id="rId52"/>
    <p:sldId id="1149" r:id="rId53"/>
    <p:sldId id="1160" r:id="rId54"/>
    <p:sldId id="321" r:id="rId55"/>
    <p:sldId id="1162" r:id="rId56"/>
    <p:sldId id="1166" r:id="rId57"/>
    <p:sldId id="1163" r:id="rId58"/>
    <p:sldId id="910" r:id="rId5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A977115-7CA4-4AD6-99BD-D53FBFB0524F}" v="58" dt="2023-03-08T12:13:12.81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63" autoAdjust="0"/>
    <p:restoredTop sz="80844" autoAdjust="0"/>
  </p:normalViewPr>
  <p:slideViewPr>
    <p:cSldViewPr>
      <p:cViewPr>
        <p:scale>
          <a:sx n="65" d="100"/>
          <a:sy n="65" d="100"/>
        </p:scale>
        <p:origin x="1982" y="14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65"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C562670-3785-4D29-9EB4-4FF8B1F6796F}" type="datetimeFigureOut">
              <a:rPr lang="en-US" smtClean="0"/>
              <a:t>3/7/2023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DFC3F4B-4F71-4C4C-B893-89925661870C}" type="slidenum">
              <a:rPr lang="en-US" smtClean="0"/>
              <a:t>‹#›</a:t>
            </a:fld>
            <a:endParaRPr lang="en-US"/>
          </a:p>
        </p:txBody>
      </p:sp>
    </p:spTree>
    <p:extLst>
      <p:ext uri="{BB962C8B-B14F-4D97-AF65-F5344CB8AC3E}">
        <p14:creationId xmlns:p14="http://schemas.microsoft.com/office/powerpoint/2010/main" val="5289761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dirty="0"/>
              <a:t>For the majority of my career, I have been involved in this thing called interpretation, even though I have never thought of myself as an interpreter -- educator, naturalist, yes, but interpreter, I am still a work in progress. Over the course of those years, I have had the pleasure to share the natural world with more than a million people from Minnesota to Texas and points in-between. When I got my start in “nature education” as I viewed it, I had no real idea what interpretation was – I don’t remember but I don’t think I had even heard the word. Today when I think of interpretation, I still wrestle with what it exactly is. I have read the textbooks, research and the rest, and yet questions remain in this brain of mine. I am still learning. Today’s presentation will not be a treatise on interpretive dogma with lots of charts, statistics, and the like. Instead, I am delighted to speak with you today about interpretation from an on-the-ground, experienced-based view. I will talk about the varieties of interpretation out there that you have all encountered. I will share with you what successful interpretation looks like and what you, as an interpreter, should come to understand so that your interpretive experiences are the best you can make them. I also hope to share with you a number of those things that make for a great interpreter knowing that we are all different in our skills and who we are. And finally, I will close with what I, based on my experiences, find to be key factors to good interpretation – and how I have learned to determine if I was successful. All of you as Master Naturalists can have a great influence on your communities through education and interpretation. How much and how successful that influence is comes down to your passion, for the resource, for the audience, and most importantly, your desire to want to share. As I will emphasize throughout, passion, and dare I say, love, I believe, is key. </a:t>
            </a:r>
          </a:p>
          <a:p>
            <a:endParaRPr lang="en-US" dirty="0"/>
          </a:p>
          <a:p>
            <a:r>
              <a:rPr lang="en-US" dirty="0"/>
              <a:t>Today, my colleague, Tania Homayoun, will be keeping an eye on the chat, including sharing feedback from you from a few questions I will pose. My goal is to wrap this up in time for us to visit. To begin, here’s my first question: Does your chapter train new classes specifically on Chapter 23: Volunteers as Teachers during initial training? Let us know with a simple yes or no. We will discuss at the end of the presentation. </a:t>
            </a:r>
          </a:p>
        </p:txBody>
      </p:sp>
      <p:sp>
        <p:nvSpPr>
          <p:cNvPr id="4" name="Slide Number Placeholder 3"/>
          <p:cNvSpPr>
            <a:spLocks noGrp="1"/>
          </p:cNvSpPr>
          <p:nvPr>
            <p:ph type="sldNum" sz="quarter" idx="5"/>
          </p:nvPr>
        </p:nvSpPr>
        <p:spPr/>
        <p:txBody>
          <a:bodyPr/>
          <a:lstStyle/>
          <a:p>
            <a:fld id="{1DFC3F4B-4F71-4C4C-B893-89925661870C}" type="slidenum">
              <a:rPr lang="en-US" smtClean="0"/>
              <a:t>1</a:t>
            </a:fld>
            <a:endParaRPr lang="en-US"/>
          </a:p>
        </p:txBody>
      </p:sp>
    </p:spTree>
    <p:extLst>
      <p:ext uri="{BB962C8B-B14F-4D97-AF65-F5344CB8AC3E}">
        <p14:creationId xmlns:p14="http://schemas.microsoft.com/office/powerpoint/2010/main" val="32592063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Teaching focuses on facts; Interpretation is story telling – it is intended to lead to revelation, to care, to protect, </a:t>
            </a:r>
          </a:p>
        </p:txBody>
      </p:sp>
      <p:sp>
        <p:nvSpPr>
          <p:cNvPr id="4" name="Slide Number Placeholder 3"/>
          <p:cNvSpPr>
            <a:spLocks noGrp="1"/>
          </p:cNvSpPr>
          <p:nvPr>
            <p:ph type="sldNum" sz="quarter" idx="5"/>
          </p:nvPr>
        </p:nvSpPr>
        <p:spPr/>
        <p:txBody>
          <a:bodyPr/>
          <a:lstStyle/>
          <a:p>
            <a:fld id="{1DFC3F4B-4F71-4C4C-B893-89925661870C}" type="slidenum">
              <a:rPr lang="en-US" smtClean="0"/>
              <a:t>14</a:t>
            </a:fld>
            <a:endParaRPr lang="en-US"/>
          </a:p>
        </p:txBody>
      </p:sp>
    </p:spTree>
    <p:extLst>
      <p:ext uri="{BB962C8B-B14F-4D97-AF65-F5344CB8AC3E}">
        <p14:creationId xmlns:p14="http://schemas.microsoft.com/office/powerpoint/2010/main" val="11225105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a:extLst>
              <a:ext uri="{FF2B5EF4-FFF2-40B4-BE49-F238E27FC236}">
                <a16:creationId xmlns:a16="http://schemas.microsoft.com/office/drawing/2014/main" id="{64D5795E-1A77-407E-9E64-29EBC79AFED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fld id="{637B59A4-06BF-47B2-9F4A-25CAC1451328}" type="slidenum">
              <a:rPr lang="en-US" altLang="en-US" smtClean="0">
                <a:latin typeface="Arial" panose="020B0604020202020204" pitchFamily="34" charset="0"/>
              </a:rPr>
              <a:pPr/>
              <a:t>15</a:t>
            </a:fld>
            <a:endParaRPr lang="en-US" altLang="en-US">
              <a:latin typeface="Arial" panose="020B0604020202020204" pitchFamily="34" charset="0"/>
            </a:endParaRPr>
          </a:p>
        </p:txBody>
      </p:sp>
      <p:sp>
        <p:nvSpPr>
          <p:cNvPr id="69635" name="Rectangle 2">
            <a:extLst>
              <a:ext uri="{FF2B5EF4-FFF2-40B4-BE49-F238E27FC236}">
                <a16:creationId xmlns:a16="http://schemas.microsoft.com/office/drawing/2014/main" id="{1870AC91-2A87-475E-861B-0371B469D8CB}"/>
              </a:ext>
            </a:extLst>
          </p:cNvPr>
          <p:cNvSpPr>
            <a:spLocks noGrp="1" noRot="1" noChangeAspect="1" noChangeArrowheads="1" noTextEdit="1"/>
          </p:cNvSpPr>
          <p:nvPr>
            <p:ph type="sldImg"/>
          </p:nvPr>
        </p:nvSpPr>
        <p:spPr>
          <a:ln/>
        </p:spPr>
      </p:sp>
      <p:sp>
        <p:nvSpPr>
          <p:cNvPr id="69636" name="Rectangle 3">
            <a:extLst>
              <a:ext uri="{FF2B5EF4-FFF2-40B4-BE49-F238E27FC236}">
                <a16:creationId xmlns:a16="http://schemas.microsoft.com/office/drawing/2014/main" id="{2ABB4909-0D93-4125-BCF7-66911CF29C0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rPr>
              <a:t>Paraphrase and discuss</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a:extLst>
              <a:ext uri="{FF2B5EF4-FFF2-40B4-BE49-F238E27FC236}">
                <a16:creationId xmlns:a16="http://schemas.microsoft.com/office/drawing/2014/main" id="{B71C1B20-7B88-4D1A-9295-C2AEE7C2191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fld id="{D010FF23-678B-416E-AF25-8ED55D7E1DB9}" type="slidenum">
              <a:rPr lang="en-US" altLang="en-US" smtClean="0">
                <a:latin typeface="Arial" panose="020B0604020202020204" pitchFamily="34" charset="0"/>
              </a:rPr>
              <a:pPr/>
              <a:t>18</a:t>
            </a:fld>
            <a:endParaRPr lang="en-US" altLang="en-US">
              <a:latin typeface="Arial" panose="020B0604020202020204" pitchFamily="34" charset="0"/>
            </a:endParaRPr>
          </a:p>
        </p:txBody>
      </p:sp>
      <p:sp>
        <p:nvSpPr>
          <p:cNvPr id="73731" name="Rectangle 2">
            <a:extLst>
              <a:ext uri="{FF2B5EF4-FFF2-40B4-BE49-F238E27FC236}">
                <a16:creationId xmlns:a16="http://schemas.microsoft.com/office/drawing/2014/main" id="{790DB5F1-6F6A-41B5-8B0F-EB0A9189D4E9}"/>
              </a:ext>
            </a:extLst>
          </p:cNvPr>
          <p:cNvSpPr>
            <a:spLocks noGrp="1" noRot="1" noChangeAspect="1" noChangeArrowheads="1" noTextEdit="1"/>
          </p:cNvSpPr>
          <p:nvPr>
            <p:ph type="sldImg"/>
          </p:nvPr>
        </p:nvSpPr>
        <p:spPr>
          <a:ln/>
        </p:spPr>
      </p:sp>
      <p:sp>
        <p:nvSpPr>
          <p:cNvPr id="73732" name="Rectangle 3">
            <a:extLst>
              <a:ext uri="{FF2B5EF4-FFF2-40B4-BE49-F238E27FC236}">
                <a16:creationId xmlns:a16="http://schemas.microsoft.com/office/drawing/2014/main" id="{27631378-DA32-4EBD-87DC-078E0BC3AB8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rPr>
              <a:t>Paraphrase and discuss</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a:extLst>
              <a:ext uri="{FF2B5EF4-FFF2-40B4-BE49-F238E27FC236}">
                <a16:creationId xmlns:a16="http://schemas.microsoft.com/office/drawing/2014/main" id="{B750DCE4-A8AB-47A5-AAF3-297E865032A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fld id="{0FA5D217-01A4-4056-898B-90EDCE3F2631}" type="slidenum">
              <a:rPr lang="en-US" altLang="en-US" smtClean="0">
                <a:latin typeface="Arial" panose="020B0604020202020204" pitchFamily="34" charset="0"/>
              </a:rPr>
              <a:pPr/>
              <a:t>19</a:t>
            </a:fld>
            <a:endParaRPr lang="en-US" altLang="en-US">
              <a:latin typeface="Arial" panose="020B0604020202020204" pitchFamily="34" charset="0"/>
            </a:endParaRPr>
          </a:p>
        </p:txBody>
      </p:sp>
      <p:sp>
        <p:nvSpPr>
          <p:cNvPr id="75779" name="Rectangle 2">
            <a:extLst>
              <a:ext uri="{FF2B5EF4-FFF2-40B4-BE49-F238E27FC236}">
                <a16:creationId xmlns:a16="http://schemas.microsoft.com/office/drawing/2014/main" id="{121C6D6E-12CA-42CF-A915-528CEC5C0B0E}"/>
              </a:ext>
            </a:extLst>
          </p:cNvPr>
          <p:cNvSpPr>
            <a:spLocks noGrp="1" noRot="1" noChangeAspect="1" noChangeArrowheads="1" noTextEdit="1"/>
          </p:cNvSpPr>
          <p:nvPr>
            <p:ph type="sldImg"/>
          </p:nvPr>
        </p:nvSpPr>
        <p:spPr>
          <a:ln/>
        </p:spPr>
      </p:sp>
      <p:sp>
        <p:nvSpPr>
          <p:cNvPr id="75780" name="Rectangle 3">
            <a:extLst>
              <a:ext uri="{FF2B5EF4-FFF2-40B4-BE49-F238E27FC236}">
                <a16:creationId xmlns:a16="http://schemas.microsoft.com/office/drawing/2014/main" id="{6A2CBCBF-298C-4EDF-990C-3696787295A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a:extLst>
              <a:ext uri="{FF2B5EF4-FFF2-40B4-BE49-F238E27FC236}">
                <a16:creationId xmlns:a16="http://schemas.microsoft.com/office/drawing/2014/main" id="{C8CF91CC-90CF-44B5-8B10-2AE33C3A0E9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fld id="{5956E6CB-F555-4A4D-AB6F-AE39ECED0E31}" type="slidenum">
              <a:rPr lang="en-US" altLang="en-US" smtClean="0">
                <a:latin typeface="Arial" panose="020B0604020202020204" pitchFamily="34" charset="0"/>
              </a:rPr>
              <a:pPr/>
              <a:t>20</a:t>
            </a:fld>
            <a:endParaRPr lang="en-US" altLang="en-US">
              <a:latin typeface="Arial" panose="020B0604020202020204" pitchFamily="34" charset="0"/>
            </a:endParaRPr>
          </a:p>
        </p:txBody>
      </p:sp>
      <p:sp>
        <p:nvSpPr>
          <p:cNvPr id="77827" name="Rectangle 2">
            <a:extLst>
              <a:ext uri="{FF2B5EF4-FFF2-40B4-BE49-F238E27FC236}">
                <a16:creationId xmlns:a16="http://schemas.microsoft.com/office/drawing/2014/main" id="{D50D2FEA-A1D7-4DC6-AB52-28C879506D51}"/>
              </a:ext>
            </a:extLst>
          </p:cNvPr>
          <p:cNvSpPr>
            <a:spLocks noGrp="1" noRot="1" noChangeAspect="1" noChangeArrowheads="1" noTextEdit="1"/>
          </p:cNvSpPr>
          <p:nvPr>
            <p:ph type="sldImg"/>
          </p:nvPr>
        </p:nvSpPr>
        <p:spPr>
          <a:ln/>
        </p:spPr>
      </p:sp>
      <p:sp>
        <p:nvSpPr>
          <p:cNvPr id="77828" name="Rectangle 3">
            <a:extLst>
              <a:ext uri="{FF2B5EF4-FFF2-40B4-BE49-F238E27FC236}">
                <a16:creationId xmlns:a16="http://schemas.microsoft.com/office/drawing/2014/main" id="{68896255-5C32-4068-9904-9135E107D8C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Appeal to the visitor’s first interest – we want to spark an interest – we can do so by relating the subject to the lives of the audience – thus it is important to get to know the audience </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Example – birds – ask audience how we know birds are around – song, seeing them fly, nests, feathers on the ground – birds are all around us each and every day – of all the vertebrates, birds are the ones we most likely interact with each day, whether we know it or not…</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Without interest, learning will not take place and if learning is not happening, neither can revelation or caring evolve – and if this doesn’t happen, how can long-term conservation happen, either</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Enthusiasm is also key – your enthusiasm reveals your interest and sparks the interest of the audience</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Anatole France: “Do not try to satisfy your vanity by teaching a great many things. Awaken people’s curiosity. It is enough to open minds; do not overload them. Put there just a spark. If there is some good flammable stuff, it will catch fire.”</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a:extLst>
              <a:ext uri="{FF2B5EF4-FFF2-40B4-BE49-F238E27FC236}">
                <a16:creationId xmlns:a16="http://schemas.microsoft.com/office/drawing/2014/main" id="{F69DEE25-DF1E-4B5A-95F8-E8DC759049F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fld id="{7DD17FDA-7342-4790-9494-800BE8CCF699}" type="slidenum">
              <a:rPr lang="en-US" altLang="en-US" smtClean="0">
                <a:latin typeface="Arial" panose="020B0604020202020204" pitchFamily="34" charset="0"/>
              </a:rPr>
              <a:pPr/>
              <a:t>21</a:t>
            </a:fld>
            <a:endParaRPr lang="en-US" altLang="en-US">
              <a:latin typeface="Arial" panose="020B0604020202020204" pitchFamily="34" charset="0"/>
            </a:endParaRPr>
          </a:p>
        </p:txBody>
      </p:sp>
      <p:sp>
        <p:nvSpPr>
          <p:cNvPr id="79875" name="Rectangle 2">
            <a:extLst>
              <a:ext uri="{FF2B5EF4-FFF2-40B4-BE49-F238E27FC236}">
                <a16:creationId xmlns:a16="http://schemas.microsoft.com/office/drawing/2014/main" id="{F06B4B14-ABF3-4332-8FD6-FD66348188D0}"/>
              </a:ext>
            </a:extLst>
          </p:cNvPr>
          <p:cNvSpPr>
            <a:spLocks noGrp="1" noRot="1" noChangeAspect="1" noChangeArrowheads="1" noTextEdit="1"/>
          </p:cNvSpPr>
          <p:nvPr>
            <p:ph type="sldImg"/>
          </p:nvPr>
        </p:nvSpPr>
        <p:spPr>
          <a:ln/>
        </p:spPr>
      </p:sp>
      <p:sp>
        <p:nvSpPr>
          <p:cNvPr id="79876" name="Rectangle 3">
            <a:extLst>
              <a:ext uri="{FF2B5EF4-FFF2-40B4-BE49-F238E27FC236}">
                <a16:creationId xmlns:a16="http://schemas.microsoft.com/office/drawing/2014/main" id="{EF88470D-4AB3-44B2-90F4-C294B05D4FF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Information is the raw material of interpretation</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We must find ways to reveal information in meaningful ways providing the audience with new ways to look at things – discover new meanings</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Need to tie together the tangibles with the intangibles – use the “things” to reveal the meanings</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This is where personal experience with and within the resource lends itself to us being able to reveal the specialness of the site or resource</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This also means we must do our research – we must be accurate</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Done correctly, we can lead visitors to “ah-ha” moments</a:t>
            </a:r>
          </a:p>
          <a:p>
            <a:pPr eaLnBrk="1" hangingPunct="1"/>
            <a:endParaRPr lang="en-US" altLang="en-US" dirty="0">
              <a:latin typeface="Arial" panose="020B060402020202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a:extLst>
              <a:ext uri="{FF2B5EF4-FFF2-40B4-BE49-F238E27FC236}">
                <a16:creationId xmlns:a16="http://schemas.microsoft.com/office/drawing/2014/main" id="{64BD77F4-FB2F-4928-8E53-8E5572F09B1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fld id="{A70D9F59-1209-4DD0-8212-F56824056AD5}" type="slidenum">
              <a:rPr lang="en-US" altLang="en-US" smtClean="0">
                <a:latin typeface="Arial" panose="020B0604020202020204" pitchFamily="34" charset="0"/>
              </a:rPr>
              <a:pPr/>
              <a:t>22</a:t>
            </a:fld>
            <a:endParaRPr lang="en-US" altLang="en-US">
              <a:latin typeface="Arial" panose="020B0604020202020204" pitchFamily="34" charset="0"/>
            </a:endParaRPr>
          </a:p>
        </p:txBody>
      </p:sp>
      <p:sp>
        <p:nvSpPr>
          <p:cNvPr id="81923" name="Rectangle 2">
            <a:extLst>
              <a:ext uri="{FF2B5EF4-FFF2-40B4-BE49-F238E27FC236}">
                <a16:creationId xmlns:a16="http://schemas.microsoft.com/office/drawing/2014/main" id="{BE7362A0-A475-4035-A622-82F8643A1E74}"/>
              </a:ext>
            </a:extLst>
          </p:cNvPr>
          <p:cNvSpPr>
            <a:spLocks noGrp="1" noRot="1" noChangeAspect="1" noChangeArrowheads="1" noTextEdit="1"/>
          </p:cNvSpPr>
          <p:nvPr>
            <p:ph type="sldImg"/>
          </p:nvPr>
        </p:nvSpPr>
        <p:spPr>
          <a:ln/>
        </p:spPr>
      </p:sp>
      <p:sp>
        <p:nvSpPr>
          <p:cNvPr id="81924" name="Rectangle 3">
            <a:extLst>
              <a:ext uri="{FF2B5EF4-FFF2-40B4-BE49-F238E27FC236}">
                <a16:creationId xmlns:a16="http://schemas.microsoft.com/office/drawing/2014/main" id="{4BCD1577-182F-4D25-8FFD-54C69152C71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The story’s the thing; we must use our skills and creativity to tell the story of the site</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Storytelling is a powerful tool to draw people in, to connect them emotionally, to reveal the “biography of the place” – Enos Mills</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Could include a game like Bat and Moth, a song, puppet shows – yes it is entertainment but all can teach and be interpretive with effort and not just be something to </a:t>
            </a:r>
            <a:r>
              <a:rPr lang="en-US" altLang="en-US">
                <a:latin typeface="Arial" panose="020B0604020202020204" pitchFamily="34" charset="0"/>
              </a:rPr>
              <a:t>be something</a:t>
            </a:r>
            <a:endParaRPr lang="en-US" altLang="en-US" dirty="0">
              <a:latin typeface="Arial" panose="020B0604020202020204" pitchFamily="34" charset="0"/>
            </a:endParaRPr>
          </a:p>
          <a:p>
            <a:pPr eaLnBrk="1" hangingPunct="1"/>
            <a:endParaRPr lang="en-US" altLang="en-US" dirty="0">
              <a:latin typeface="Arial" panose="020B060402020202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a:extLst>
              <a:ext uri="{FF2B5EF4-FFF2-40B4-BE49-F238E27FC236}">
                <a16:creationId xmlns:a16="http://schemas.microsoft.com/office/drawing/2014/main" id="{54062207-925B-452D-8D3F-15E6D8CC855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fld id="{759A529E-40EB-433E-A322-95A3B542F5EF}" type="slidenum">
              <a:rPr lang="en-US" altLang="en-US" smtClean="0">
                <a:latin typeface="Arial" panose="020B0604020202020204" pitchFamily="34" charset="0"/>
              </a:rPr>
              <a:pPr/>
              <a:t>23</a:t>
            </a:fld>
            <a:endParaRPr lang="en-US" altLang="en-US">
              <a:latin typeface="Arial" panose="020B0604020202020204" pitchFamily="34" charset="0"/>
            </a:endParaRPr>
          </a:p>
        </p:txBody>
      </p:sp>
      <p:sp>
        <p:nvSpPr>
          <p:cNvPr id="86019" name="Rectangle 2">
            <a:extLst>
              <a:ext uri="{FF2B5EF4-FFF2-40B4-BE49-F238E27FC236}">
                <a16:creationId xmlns:a16="http://schemas.microsoft.com/office/drawing/2014/main" id="{C26CED21-F478-4ADF-AA36-B885382472AA}"/>
              </a:ext>
            </a:extLst>
          </p:cNvPr>
          <p:cNvSpPr>
            <a:spLocks noGrp="1" noRot="1" noChangeAspect="1" noChangeArrowheads="1" noTextEdit="1"/>
          </p:cNvSpPr>
          <p:nvPr>
            <p:ph type="sldImg"/>
          </p:nvPr>
        </p:nvSpPr>
        <p:spPr>
          <a:ln/>
        </p:spPr>
      </p:sp>
      <p:sp>
        <p:nvSpPr>
          <p:cNvPr id="86020" name="Rectangle 3">
            <a:extLst>
              <a:ext uri="{FF2B5EF4-FFF2-40B4-BE49-F238E27FC236}">
                <a16:creationId xmlns:a16="http://schemas.microsoft.com/office/drawing/2014/main" id="{F27B78C5-D543-4843-87B9-BBF93ED21EE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Through interpretation, understanding, through understanding, appreciation, through appreciation, protection – to grow conservationists, we must generate interest and long-term engagement with the natural world on an individual level</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Beck and Cable:  The purpose of the interpretive story is to inspire and to provoke people to broaden their horizons.</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Leading by Example: The interpreter’s passion and demeanor and love of the resource is provocative – these entice the visitor to emulate the interpreter, hold their attention, cause them to want to look into it further and perhaps care as much</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Orientation: many visitors don’t know much about the resource and thus may miss the point – we need to find ways to encourage them to explore to discover</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We must help the visitor see themselves in the place just as they see themselves in their home – if they care about their home, how can we translate that to caring about the resource they are visiting – if it becomes a part of them then perhaps they will become respectful of the place – they will value it and want to protect it. </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a:extLst>
              <a:ext uri="{FF2B5EF4-FFF2-40B4-BE49-F238E27FC236}">
                <a16:creationId xmlns:a16="http://schemas.microsoft.com/office/drawing/2014/main" id="{53AF5FC7-3EDE-4A82-94F6-1EE691670F8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fld id="{E7E74883-7A93-4339-BE80-75901CA69DB8}" type="slidenum">
              <a:rPr lang="en-US" altLang="en-US" smtClean="0">
                <a:latin typeface="Arial" panose="020B0604020202020204" pitchFamily="34" charset="0"/>
              </a:rPr>
              <a:pPr/>
              <a:t>24</a:t>
            </a:fld>
            <a:endParaRPr lang="en-US" altLang="en-US">
              <a:latin typeface="Arial" panose="020B0604020202020204" pitchFamily="34" charset="0"/>
            </a:endParaRPr>
          </a:p>
        </p:txBody>
      </p:sp>
      <p:sp>
        <p:nvSpPr>
          <p:cNvPr id="88067" name="Rectangle 2">
            <a:extLst>
              <a:ext uri="{FF2B5EF4-FFF2-40B4-BE49-F238E27FC236}">
                <a16:creationId xmlns:a16="http://schemas.microsoft.com/office/drawing/2014/main" id="{44304755-0C8D-43E0-8206-B28001286F45}"/>
              </a:ext>
            </a:extLst>
          </p:cNvPr>
          <p:cNvSpPr>
            <a:spLocks noGrp="1" noRot="1" noChangeAspect="1" noChangeArrowheads="1" noTextEdit="1"/>
          </p:cNvSpPr>
          <p:nvPr>
            <p:ph type="sldImg"/>
          </p:nvPr>
        </p:nvSpPr>
        <p:spPr>
          <a:ln/>
        </p:spPr>
      </p:sp>
      <p:sp>
        <p:nvSpPr>
          <p:cNvPr id="88068" name="Rectangle 3">
            <a:extLst>
              <a:ext uri="{FF2B5EF4-FFF2-40B4-BE49-F238E27FC236}">
                <a16:creationId xmlns:a16="http://schemas.microsoft.com/office/drawing/2014/main" id="{AC538091-5E21-4D71-8273-1BCF6B0D795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Wisdom is not a knowledge of many things but the perception of the underlying unity of seemingly unrelated facts</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Whole does not mean every detail of every little thing that ever happened, that is impossible; rather, it should be a focused whole (Beck and Cable) – this is where theme-based interpretation (TORE) comes in – at Old Tunnel SP there are multiple stories – land use, the tunnel for the railroad, the history of the railroad and people’s use of it, what happened to the tracks after the trains stopped passing through to today’s story of the bats that use the tunnel – how those stories are told can present a whole without blitzing people with every fact – it is a conscience decision on what aspects of the many stories are to be told; </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Whole in terms of the people means we need to understand the needs of the people that come to the resource – includes basic needs such as water and restrooms (comfort), understanding of underlying fears (afraid of the dark, will the bats land on me and bite me giving me rabies, </a:t>
            </a:r>
            <a:r>
              <a:rPr lang="en-US" altLang="en-US" dirty="0" err="1">
                <a:latin typeface="Arial" panose="020B0604020202020204" pitchFamily="34" charset="0"/>
              </a:rPr>
              <a:t>etc</a:t>
            </a:r>
            <a:r>
              <a:rPr lang="en-US" altLang="en-US" dirty="0">
                <a:latin typeface="Arial" panose="020B0604020202020204" pitchFamily="34" charset="0"/>
              </a:rPr>
              <a:t>); sense of community or belonging (being welcoming and thank them for attending); sensory – sights, smells, sounds – engaging the senses as they are powerful reminders of the experience.</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a:extLst>
              <a:ext uri="{FF2B5EF4-FFF2-40B4-BE49-F238E27FC236}">
                <a16:creationId xmlns:a16="http://schemas.microsoft.com/office/drawing/2014/main" id="{37F6EA28-799A-4F29-A24F-FE625DACB625}"/>
              </a:ext>
            </a:extLst>
          </p:cNvPr>
          <p:cNvSpPr>
            <a:spLocks noGrp="1" noRot="1" noChangeAspect="1" noChangeArrowheads="1" noTextEdit="1"/>
          </p:cNvSpPr>
          <p:nvPr>
            <p:ph type="sldImg"/>
          </p:nvPr>
        </p:nvSpPr>
        <p:spPr>
          <a:ln/>
        </p:spPr>
      </p:sp>
      <p:sp>
        <p:nvSpPr>
          <p:cNvPr id="90115" name="Notes Placeholder 2">
            <a:extLst>
              <a:ext uri="{FF2B5EF4-FFF2-40B4-BE49-F238E27FC236}">
                <a16:creationId xmlns:a16="http://schemas.microsoft.com/office/drawing/2014/main" id="{F3638A34-0F2C-4ACC-B054-9F97C4A05F4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You cannot “water down” a program for adults to make it fit children; children have different needs, different attention spans, different interests. </a:t>
            </a:r>
          </a:p>
          <a:p>
            <a:endParaRPr lang="en-US" altLang="en-US" dirty="0">
              <a:latin typeface="Arial" panose="020B0604020202020204" pitchFamily="34" charset="0"/>
            </a:endParaRPr>
          </a:p>
          <a:p>
            <a:r>
              <a:rPr lang="en-US" altLang="en-US" dirty="0">
                <a:latin typeface="Arial" panose="020B0604020202020204" pitchFamily="34" charset="0"/>
              </a:rPr>
              <a:t>Children see the world from a different level than adults do; children are also incredibly capable to picking up on things; they will surprise, even shock, you with what they already know. </a:t>
            </a:r>
          </a:p>
          <a:p>
            <a:endParaRPr lang="en-US" altLang="en-US" dirty="0">
              <a:latin typeface="Arial" panose="020B0604020202020204" pitchFamily="34" charset="0"/>
            </a:endParaRPr>
          </a:p>
          <a:p>
            <a:r>
              <a:rPr lang="en-US" altLang="en-US" dirty="0">
                <a:latin typeface="Arial" panose="020B0604020202020204" pitchFamily="34" charset="0"/>
              </a:rPr>
              <a:t>They are inquisitive, excited, excitable and have a sense of wonder we must nurture!</a:t>
            </a:r>
          </a:p>
        </p:txBody>
      </p:sp>
      <p:sp>
        <p:nvSpPr>
          <p:cNvPr id="90116" name="Slide Number Placeholder 3">
            <a:extLst>
              <a:ext uri="{FF2B5EF4-FFF2-40B4-BE49-F238E27FC236}">
                <a16:creationId xmlns:a16="http://schemas.microsoft.com/office/drawing/2014/main" id="{EFF83ECC-6CBA-48DC-B008-BDEC9078672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fld id="{1615964F-E936-46C3-82DF-23F021D3759B}" type="slidenum">
              <a:rPr lang="en-US" altLang="en-US" smtClean="0">
                <a:latin typeface="Arial" panose="020B0604020202020204" pitchFamily="34" charset="0"/>
              </a:rPr>
              <a:pPr/>
              <a:t>25</a:t>
            </a:fld>
            <a:endParaRPr lang="en-US" altLang="en-US">
              <a:latin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DFC3F4B-4F71-4C4C-B893-89925661870C}" type="slidenum">
              <a:rPr lang="en-US" smtClean="0"/>
              <a:t>4</a:t>
            </a:fld>
            <a:endParaRPr lang="en-US"/>
          </a:p>
        </p:txBody>
      </p:sp>
    </p:spTree>
    <p:extLst>
      <p:ext uri="{BB962C8B-B14F-4D97-AF65-F5344CB8AC3E}">
        <p14:creationId xmlns:p14="http://schemas.microsoft.com/office/powerpoint/2010/main" val="17196984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of the earliest people to talk about interpretation was Enos Mills – his writings resonate to this day…</a:t>
            </a:r>
          </a:p>
          <a:p>
            <a:endParaRPr lang="en-US" dirty="0"/>
          </a:p>
          <a:p>
            <a:r>
              <a:rPr lang="en-US" dirty="0"/>
              <a:t>Biography – immerse yourself in that tree or that critter – naming things for naming things – people most likely won’t remember that </a:t>
            </a:r>
          </a:p>
          <a:p>
            <a:endParaRPr lang="en-US" dirty="0"/>
          </a:p>
          <a:p>
            <a:r>
              <a:rPr lang="en-US" dirty="0"/>
              <a:t>Example – Live Oak – my wife Terry Lashley told me of a volunteer describing the branches of a live oak resting as its “elbows” on the ground – what a great way to remember what a large live oak looks like versus another tree…</a:t>
            </a:r>
          </a:p>
        </p:txBody>
      </p:sp>
      <p:sp>
        <p:nvSpPr>
          <p:cNvPr id="4" name="Slide Number Placeholder 3"/>
          <p:cNvSpPr>
            <a:spLocks noGrp="1"/>
          </p:cNvSpPr>
          <p:nvPr>
            <p:ph type="sldNum" sz="quarter" idx="5"/>
          </p:nvPr>
        </p:nvSpPr>
        <p:spPr/>
        <p:txBody>
          <a:bodyPr/>
          <a:lstStyle/>
          <a:p>
            <a:fld id="{1DFC3F4B-4F71-4C4C-B893-89925661870C}" type="slidenum">
              <a:rPr lang="en-US" smtClean="0"/>
              <a:t>26</a:t>
            </a:fld>
            <a:endParaRPr lang="en-US"/>
          </a:p>
        </p:txBody>
      </p:sp>
    </p:spTree>
    <p:extLst>
      <p:ext uri="{BB962C8B-B14F-4D97-AF65-F5344CB8AC3E}">
        <p14:creationId xmlns:p14="http://schemas.microsoft.com/office/powerpoint/2010/main" val="2383631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DFC3F4B-4F71-4C4C-B893-89925661870C}" type="slidenum">
              <a:rPr lang="en-US" smtClean="0"/>
              <a:t>28</a:t>
            </a:fld>
            <a:endParaRPr lang="en-US"/>
          </a:p>
        </p:txBody>
      </p:sp>
    </p:spTree>
    <p:extLst>
      <p:ext uri="{BB962C8B-B14F-4D97-AF65-F5344CB8AC3E}">
        <p14:creationId xmlns:p14="http://schemas.microsoft.com/office/powerpoint/2010/main" val="2282558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a:extLst>
              <a:ext uri="{FF2B5EF4-FFF2-40B4-BE49-F238E27FC236}">
                <a16:creationId xmlns:a16="http://schemas.microsoft.com/office/drawing/2014/main" id="{58821F9B-11AA-4166-BD77-CE1EC57CCCBD}"/>
              </a:ext>
            </a:extLst>
          </p:cNvPr>
          <p:cNvSpPr>
            <a:spLocks noGrp="1" noRot="1" noChangeAspect="1" noChangeArrowheads="1" noTextEdit="1"/>
          </p:cNvSpPr>
          <p:nvPr>
            <p:ph type="sldImg"/>
          </p:nvPr>
        </p:nvSpPr>
        <p:spPr>
          <a:ln/>
        </p:spPr>
      </p:sp>
      <p:sp>
        <p:nvSpPr>
          <p:cNvPr id="22531" name="Notes Placeholder 2">
            <a:extLst>
              <a:ext uri="{FF2B5EF4-FFF2-40B4-BE49-F238E27FC236}">
                <a16:creationId xmlns:a16="http://schemas.microsoft.com/office/drawing/2014/main" id="{75091F9C-4C82-4F61-A443-5A8A6AC93FB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Too many times I hear from Master Naturalists that they don’t like working with young children; what a mistake! Our youngest ones are the very children that we must engage at an early age – without them becoming part of the natural world at the youngest ages when they are sponges, most curious and asking questions, we lose them – we just do. At the same time we need to engage middle school and high school students as well. Most EE is delivered to elementary age students – for many it is already too late; but for some it is like they are thinking “why haven’t I done this more often?”</a:t>
            </a:r>
          </a:p>
        </p:txBody>
      </p:sp>
      <p:sp>
        <p:nvSpPr>
          <p:cNvPr id="22532" name="Slide Number Placeholder 3">
            <a:extLst>
              <a:ext uri="{FF2B5EF4-FFF2-40B4-BE49-F238E27FC236}">
                <a16:creationId xmlns:a16="http://schemas.microsoft.com/office/drawing/2014/main" id="{D946FB4A-227E-4E2B-AB82-C12BB0F712F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fld id="{DCDB8B74-7C37-44ED-A0B5-417C50A427BC}" type="slidenum">
              <a:rPr lang="en-US" altLang="en-US" smtClean="0">
                <a:latin typeface="Arial" panose="020B0604020202020204" pitchFamily="34" charset="0"/>
              </a:rPr>
              <a:pPr/>
              <a:t>32</a:t>
            </a:fld>
            <a:endParaRPr lang="en-US" altLang="en-US">
              <a:latin typeface="Arial" panose="020B0604020202020204" pitchFamily="34" charset="0"/>
            </a:endParaRPr>
          </a:p>
        </p:txBody>
      </p:sp>
    </p:spTree>
    <p:extLst>
      <p:ext uri="{BB962C8B-B14F-4D97-AF65-F5344CB8AC3E}">
        <p14:creationId xmlns:p14="http://schemas.microsoft.com/office/powerpoint/2010/main" val="37267714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a:extLst>
              <a:ext uri="{FF2B5EF4-FFF2-40B4-BE49-F238E27FC236}">
                <a16:creationId xmlns:a16="http://schemas.microsoft.com/office/drawing/2014/main" id="{E09E6A90-B447-4024-B92E-FB21F9C06239}"/>
              </a:ext>
            </a:extLst>
          </p:cNvPr>
          <p:cNvSpPr>
            <a:spLocks noGrp="1" noRot="1" noChangeAspect="1" noChangeArrowheads="1" noTextEdit="1"/>
          </p:cNvSpPr>
          <p:nvPr>
            <p:ph type="sldImg"/>
          </p:nvPr>
        </p:nvSpPr>
        <p:spPr>
          <a:ln/>
        </p:spPr>
      </p:sp>
      <p:sp>
        <p:nvSpPr>
          <p:cNvPr id="31747" name="Notes Placeholder 2">
            <a:extLst>
              <a:ext uri="{FF2B5EF4-FFF2-40B4-BE49-F238E27FC236}">
                <a16:creationId xmlns:a16="http://schemas.microsoft.com/office/drawing/2014/main" id="{E6AD348E-613C-489C-B7EE-F054A024F75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Be a part of the activity, don’t only direct the activity but join them for better or sometimes seemingly worse; when they see you are “in to it” they will be in to it; when you stand back or are reserved they will reflect your behavior.</a:t>
            </a:r>
          </a:p>
        </p:txBody>
      </p:sp>
      <p:sp>
        <p:nvSpPr>
          <p:cNvPr id="31748" name="Slide Number Placeholder 3">
            <a:extLst>
              <a:ext uri="{FF2B5EF4-FFF2-40B4-BE49-F238E27FC236}">
                <a16:creationId xmlns:a16="http://schemas.microsoft.com/office/drawing/2014/main" id="{B9E50654-C079-4844-B432-658C3F8BCF9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fld id="{EEB32362-0481-4530-91F1-ED5EC9159AE9}" type="slidenum">
              <a:rPr lang="en-US" altLang="en-US" smtClean="0">
                <a:latin typeface="Arial" panose="020B0604020202020204" pitchFamily="34" charset="0"/>
              </a:rPr>
              <a:pPr/>
              <a:t>33</a:t>
            </a:fld>
            <a:endParaRPr lang="en-US" altLang="en-US">
              <a:latin typeface="Arial" panose="020B0604020202020204" pitchFamily="34" charset="0"/>
            </a:endParaRPr>
          </a:p>
        </p:txBody>
      </p:sp>
    </p:spTree>
    <p:extLst>
      <p:ext uri="{BB962C8B-B14F-4D97-AF65-F5344CB8AC3E}">
        <p14:creationId xmlns:p14="http://schemas.microsoft.com/office/powerpoint/2010/main" val="26995524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a:extLst>
              <a:ext uri="{FF2B5EF4-FFF2-40B4-BE49-F238E27FC236}">
                <a16:creationId xmlns:a16="http://schemas.microsoft.com/office/drawing/2014/main" id="{24C023F3-293D-4216-8CF4-F64DCF235BF0}"/>
              </a:ext>
            </a:extLst>
          </p:cNvPr>
          <p:cNvSpPr>
            <a:spLocks noGrp="1" noRot="1" noChangeAspect="1" noChangeArrowheads="1" noTextEdit="1"/>
          </p:cNvSpPr>
          <p:nvPr>
            <p:ph type="sldImg"/>
          </p:nvPr>
        </p:nvSpPr>
        <p:spPr>
          <a:ln/>
        </p:spPr>
      </p:sp>
      <p:sp>
        <p:nvSpPr>
          <p:cNvPr id="24579" name="Notes Placeholder 2">
            <a:extLst>
              <a:ext uri="{FF2B5EF4-FFF2-40B4-BE49-F238E27FC236}">
                <a16:creationId xmlns:a16="http://schemas.microsoft.com/office/drawing/2014/main" id="{050942EF-4DAC-4A45-BB94-46538B2569E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1</a:t>
            </a:r>
            <a:r>
              <a:rPr lang="en-US" altLang="en-US" baseline="30000" dirty="0">
                <a:latin typeface="Arial" panose="020B0604020202020204" pitchFamily="34" charset="0"/>
              </a:rPr>
              <a:t>st</a:t>
            </a:r>
            <a:r>
              <a:rPr lang="en-US" altLang="en-US" dirty="0">
                <a:latin typeface="Arial" panose="020B0604020202020204" pitchFamily="34" charset="0"/>
              </a:rPr>
              <a:t> of all, actually get them outdoors; don’t talk about the outdoors but put them in that setting. If you only talk about nature it is dry and it will not connect them. In addition, it must be multiple times; one field experience as a fifth grader is good in the moment but it is through repeated experiences with Nature that real connections are made – and real experiences that carry on for potentially a lifetime.  Modeling behavior – per Tania – also adapting based on audience reaction.</a:t>
            </a:r>
          </a:p>
        </p:txBody>
      </p:sp>
      <p:sp>
        <p:nvSpPr>
          <p:cNvPr id="24580" name="Slide Number Placeholder 3">
            <a:extLst>
              <a:ext uri="{FF2B5EF4-FFF2-40B4-BE49-F238E27FC236}">
                <a16:creationId xmlns:a16="http://schemas.microsoft.com/office/drawing/2014/main" id="{05536F35-AE18-4C33-A883-F6F98A48E44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fld id="{95E6639B-4A37-420C-941D-0FD744F81F40}" type="slidenum">
              <a:rPr lang="en-US" altLang="en-US" smtClean="0">
                <a:latin typeface="Arial" panose="020B0604020202020204" pitchFamily="34" charset="0"/>
              </a:rPr>
              <a:pPr/>
              <a:t>34</a:t>
            </a:fld>
            <a:endParaRPr lang="en-US" altLang="en-US">
              <a:latin typeface="Arial" panose="020B0604020202020204" pitchFamily="34" charset="0"/>
            </a:endParaRPr>
          </a:p>
        </p:txBody>
      </p:sp>
    </p:spTree>
    <p:extLst>
      <p:ext uri="{BB962C8B-B14F-4D97-AF65-F5344CB8AC3E}">
        <p14:creationId xmlns:p14="http://schemas.microsoft.com/office/powerpoint/2010/main" val="23488261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a:extLst>
              <a:ext uri="{FF2B5EF4-FFF2-40B4-BE49-F238E27FC236}">
                <a16:creationId xmlns:a16="http://schemas.microsoft.com/office/drawing/2014/main" id="{A05B184F-4F7C-4722-A835-905B592DEF93}"/>
              </a:ext>
            </a:extLst>
          </p:cNvPr>
          <p:cNvSpPr>
            <a:spLocks noGrp="1" noRot="1" noChangeAspect="1" noChangeArrowheads="1" noTextEdit="1"/>
          </p:cNvSpPr>
          <p:nvPr>
            <p:ph type="sldImg"/>
          </p:nvPr>
        </p:nvSpPr>
        <p:spPr>
          <a:ln/>
        </p:spPr>
      </p:sp>
      <p:sp>
        <p:nvSpPr>
          <p:cNvPr id="26627" name="Notes Placeholder 2">
            <a:extLst>
              <a:ext uri="{FF2B5EF4-FFF2-40B4-BE49-F238E27FC236}">
                <a16:creationId xmlns:a16="http://schemas.microsoft.com/office/drawing/2014/main" id="{9159E5A4-8A55-4282-88F5-16BE5888DD1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I often say that its about the process not the product. What I mean is that they will far longer remember what they experienced with Nature than the facts that you proudly imparted on them. A little controlled chaos is okay – it means that they are in fact into it.</a:t>
            </a:r>
          </a:p>
        </p:txBody>
      </p:sp>
      <p:sp>
        <p:nvSpPr>
          <p:cNvPr id="26628" name="Slide Number Placeholder 3">
            <a:extLst>
              <a:ext uri="{FF2B5EF4-FFF2-40B4-BE49-F238E27FC236}">
                <a16:creationId xmlns:a16="http://schemas.microsoft.com/office/drawing/2014/main" id="{32DDC21E-6CAB-4D3C-B697-FEB057FC718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fld id="{5A353E59-07F8-40EB-AA2F-759634D149A6}" type="slidenum">
              <a:rPr lang="en-US" altLang="en-US" smtClean="0">
                <a:latin typeface="Arial" panose="020B0604020202020204" pitchFamily="34" charset="0"/>
              </a:rPr>
              <a:pPr/>
              <a:t>35</a:t>
            </a:fld>
            <a:endParaRPr lang="en-US" altLang="en-US">
              <a:latin typeface="Arial" panose="020B0604020202020204" pitchFamily="34" charset="0"/>
            </a:endParaRPr>
          </a:p>
        </p:txBody>
      </p:sp>
    </p:spTree>
    <p:extLst>
      <p:ext uri="{BB962C8B-B14F-4D97-AF65-F5344CB8AC3E}">
        <p14:creationId xmlns:p14="http://schemas.microsoft.com/office/powerpoint/2010/main" val="11454254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a:extLst>
              <a:ext uri="{FF2B5EF4-FFF2-40B4-BE49-F238E27FC236}">
                <a16:creationId xmlns:a16="http://schemas.microsoft.com/office/drawing/2014/main" id="{90EBA15F-9651-4B03-B92F-FA42B2323786}"/>
              </a:ext>
            </a:extLst>
          </p:cNvPr>
          <p:cNvSpPr>
            <a:spLocks noGrp="1" noRot="1" noChangeAspect="1" noChangeArrowheads="1" noTextEdit="1"/>
          </p:cNvSpPr>
          <p:nvPr>
            <p:ph type="sldImg"/>
          </p:nvPr>
        </p:nvSpPr>
        <p:spPr>
          <a:ln/>
        </p:spPr>
      </p:sp>
      <p:sp>
        <p:nvSpPr>
          <p:cNvPr id="35843" name="Notes Placeholder 2">
            <a:extLst>
              <a:ext uri="{FF2B5EF4-FFF2-40B4-BE49-F238E27FC236}">
                <a16:creationId xmlns:a16="http://schemas.microsoft.com/office/drawing/2014/main" id="{262A35A0-693C-4F84-8FF9-694F5E38D8B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We must have a conversation, not just instruction; by addressing them each as individuals, as people, you will find more engagement; be sincere; treat them with the same respect you would an adult – children are people, too.</a:t>
            </a:r>
          </a:p>
        </p:txBody>
      </p:sp>
      <p:sp>
        <p:nvSpPr>
          <p:cNvPr id="35844" name="Slide Number Placeholder 3">
            <a:extLst>
              <a:ext uri="{FF2B5EF4-FFF2-40B4-BE49-F238E27FC236}">
                <a16:creationId xmlns:a16="http://schemas.microsoft.com/office/drawing/2014/main" id="{12064E92-E409-4283-935B-E97AD6C27C7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fld id="{5D0F6109-A547-4241-AC65-95BC8AB9679B}" type="slidenum">
              <a:rPr lang="en-US" altLang="en-US" smtClean="0">
                <a:latin typeface="Arial" panose="020B0604020202020204" pitchFamily="34" charset="0"/>
              </a:rPr>
              <a:pPr/>
              <a:t>36</a:t>
            </a:fld>
            <a:endParaRPr lang="en-US" altLang="en-US">
              <a:latin typeface="Arial" panose="020B0604020202020204" pitchFamily="34" charset="0"/>
            </a:endParaRPr>
          </a:p>
        </p:txBody>
      </p:sp>
    </p:spTree>
    <p:extLst>
      <p:ext uri="{BB962C8B-B14F-4D97-AF65-F5344CB8AC3E}">
        <p14:creationId xmlns:p14="http://schemas.microsoft.com/office/powerpoint/2010/main" val="354212265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a:extLst>
              <a:ext uri="{FF2B5EF4-FFF2-40B4-BE49-F238E27FC236}">
                <a16:creationId xmlns:a16="http://schemas.microsoft.com/office/drawing/2014/main" id="{D62A4D73-698E-4D28-B71B-6C2AE6A1ACE1}"/>
              </a:ext>
            </a:extLst>
          </p:cNvPr>
          <p:cNvSpPr>
            <a:spLocks noGrp="1" noRot="1" noChangeAspect="1" noChangeArrowheads="1" noTextEdit="1"/>
          </p:cNvSpPr>
          <p:nvPr>
            <p:ph type="sldImg"/>
          </p:nvPr>
        </p:nvSpPr>
        <p:spPr>
          <a:ln/>
        </p:spPr>
      </p:sp>
      <p:sp>
        <p:nvSpPr>
          <p:cNvPr id="39939" name="Notes Placeholder 2">
            <a:extLst>
              <a:ext uri="{FF2B5EF4-FFF2-40B4-BE49-F238E27FC236}">
                <a16:creationId xmlns:a16="http://schemas.microsoft.com/office/drawing/2014/main" id="{E61F157F-35DE-4035-80F0-63EEC5A3A57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Science and nature are best done with magnifiers, microscopes, binoculars – the same things we use as adults we should afford to the children – might you lose a magnifier, might something fall to the floor  --- yep, but the process matters, the exposure matters. </a:t>
            </a:r>
          </a:p>
        </p:txBody>
      </p:sp>
      <p:sp>
        <p:nvSpPr>
          <p:cNvPr id="39940" name="Slide Number Placeholder 3">
            <a:extLst>
              <a:ext uri="{FF2B5EF4-FFF2-40B4-BE49-F238E27FC236}">
                <a16:creationId xmlns:a16="http://schemas.microsoft.com/office/drawing/2014/main" id="{E2E29B8D-D5BE-4990-8F66-09A9D5493DC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fld id="{3DB30DFF-02F4-4CA4-94F1-47E7014A0FDB}" type="slidenum">
              <a:rPr lang="en-US" altLang="en-US" smtClean="0">
                <a:latin typeface="Arial" panose="020B0604020202020204" pitchFamily="34" charset="0"/>
              </a:rPr>
              <a:pPr/>
              <a:t>37</a:t>
            </a:fld>
            <a:endParaRPr lang="en-US" altLang="en-US">
              <a:latin typeface="Arial" panose="020B0604020202020204" pitchFamily="34" charset="0"/>
            </a:endParaRPr>
          </a:p>
        </p:txBody>
      </p:sp>
    </p:spTree>
    <p:extLst>
      <p:ext uri="{BB962C8B-B14F-4D97-AF65-F5344CB8AC3E}">
        <p14:creationId xmlns:p14="http://schemas.microsoft.com/office/powerpoint/2010/main" val="231134821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a:extLst>
              <a:ext uri="{FF2B5EF4-FFF2-40B4-BE49-F238E27FC236}">
                <a16:creationId xmlns:a16="http://schemas.microsoft.com/office/drawing/2014/main" id="{9AB6B924-FC55-49A9-9255-DD09652D62F4}"/>
              </a:ext>
            </a:extLst>
          </p:cNvPr>
          <p:cNvSpPr>
            <a:spLocks noGrp="1" noRot="1" noChangeAspect="1" noChangeArrowheads="1" noTextEdit="1"/>
          </p:cNvSpPr>
          <p:nvPr>
            <p:ph type="sldImg"/>
          </p:nvPr>
        </p:nvSpPr>
        <p:spPr>
          <a:ln/>
        </p:spPr>
      </p:sp>
      <p:sp>
        <p:nvSpPr>
          <p:cNvPr id="44035" name="Notes Placeholder 2">
            <a:extLst>
              <a:ext uri="{FF2B5EF4-FFF2-40B4-BE49-F238E27FC236}">
                <a16:creationId xmlns:a16="http://schemas.microsoft.com/office/drawing/2014/main" id="{63AA469C-5A9D-4088-87DF-B6191C4AAB9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Children have lots to share and will amaze you with what they know – parents are stunned all the time with answers children give at presentations – empower them to do so.</a:t>
            </a:r>
          </a:p>
        </p:txBody>
      </p:sp>
      <p:sp>
        <p:nvSpPr>
          <p:cNvPr id="44036" name="Slide Number Placeholder 3">
            <a:extLst>
              <a:ext uri="{FF2B5EF4-FFF2-40B4-BE49-F238E27FC236}">
                <a16:creationId xmlns:a16="http://schemas.microsoft.com/office/drawing/2014/main" id="{F66D7808-C8DF-4C11-94C5-03D001CD0C0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fld id="{2508DD98-8189-4BD1-A2F4-32EAD82B4F73}" type="slidenum">
              <a:rPr lang="en-US" altLang="en-US" smtClean="0">
                <a:latin typeface="Arial" panose="020B0604020202020204" pitchFamily="34" charset="0"/>
              </a:rPr>
              <a:pPr/>
              <a:t>38</a:t>
            </a:fld>
            <a:endParaRPr lang="en-US" altLang="en-US">
              <a:latin typeface="Arial" panose="020B0604020202020204" pitchFamily="34" charset="0"/>
            </a:endParaRPr>
          </a:p>
        </p:txBody>
      </p:sp>
    </p:spTree>
    <p:extLst>
      <p:ext uri="{BB962C8B-B14F-4D97-AF65-F5344CB8AC3E}">
        <p14:creationId xmlns:p14="http://schemas.microsoft.com/office/powerpoint/2010/main" val="291366845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a:extLst>
              <a:ext uri="{FF2B5EF4-FFF2-40B4-BE49-F238E27FC236}">
                <a16:creationId xmlns:a16="http://schemas.microsoft.com/office/drawing/2014/main" id="{3E98A200-5D99-4C8E-8C63-0BF4DF53640A}"/>
              </a:ext>
            </a:extLst>
          </p:cNvPr>
          <p:cNvSpPr>
            <a:spLocks noGrp="1" noRot="1" noChangeAspect="1" noChangeArrowheads="1" noTextEdit="1"/>
          </p:cNvSpPr>
          <p:nvPr>
            <p:ph type="sldImg"/>
          </p:nvPr>
        </p:nvSpPr>
        <p:spPr>
          <a:ln/>
        </p:spPr>
      </p:sp>
      <p:sp>
        <p:nvSpPr>
          <p:cNvPr id="48131" name="Notes Placeholder 2">
            <a:extLst>
              <a:ext uri="{FF2B5EF4-FFF2-40B4-BE49-F238E27FC236}">
                <a16:creationId xmlns:a16="http://schemas.microsoft.com/office/drawing/2014/main" id="{BECD0699-CE14-4FFE-A9AA-EE6AC9CC4E0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Don’t let the parents stand in the back and talk about the weekend, get them working with their children – you will be with the children for a short while, we need to engage the parents so they will carry what you do beyond that hour, that day – engage them, get them excited and you are strengthening the bond between parent and child and giving the child a different view of their parent and the parent a new view of their children. </a:t>
            </a:r>
          </a:p>
        </p:txBody>
      </p:sp>
      <p:sp>
        <p:nvSpPr>
          <p:cNvPr id="48132" name="Slide Number Placeholder 3">
            <a:extLst>
              <a:ext uri="{FF2B5EF4-FFF2-40B4-BE49-F238E27FC236}">
                <a16:creationId xmlns:a16="http://schemas.microsoft.com/office/drawing/2014/main" id="{7A935E65-3CC4-48EA-A2CB-8B3773AE163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fld id="{385CB482-1605-4B2D-AF5A-561359F0987C}" type="slidenum">
              <a:rPr lang="en-US" altLang="en-US" smtClean="0">
                <a:latin typeface="Arial" panose="020B0604020202020204" pitchFamily="34" charset="0"/>
              </a:rPr>
              <a:pPr/>
              <a:t>39</a:t>
            </a:fld>
            <a:endParaRPr lang="en-US" altLang="en-US">
              <a:latin typeface="Arial" panose="020B0604020202020204" pitchFamily="34" charset="0"/>
            </a:endParaRPr>
          </a:p>
        </p:txBody>
      </p:sp>
    </p:spTree>
    <p:extLst>
      <p:ext uri="{BB962C8B-B14F-4D97-AF65-F5344CB8AC3E}">
        <p14:creationId xmlns:p14="http://schemas.microsoft.com/office/powerpoint/2010/main" val="540817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a:extLst>
              <a:ext uri="{FF2B5EF4-FFF2-40B4-BE49-F238E27FC236}">
                <a16:creationId xmlns:a16="http://schemas.microsoft.com/office/drawing/2014/main" id="{0D053BD3-17E9-46E3-8A7B-693EB94D3BEE}"/>
              </a:ext>
            </a:extLst>
          </p:cNvPr>
          <p:cNvSpPr>
            <a:spLocks noGrp="1" noRot="1" noChangeAspect="1" noChangeArrowheads="1" noTextEdit="1"/>
          </p:cNvSpPr>
          <p:nvPr>
            <p:ph type="sldImg"/>
          </p:nvPr>
        </p:nvSpPr>
        <p:spPr>
          <a:ln/>
        </p:spPr>
      </p:sp>
      <p:sp>
        <p:nvSpPr>
          <p:cNvPr id="83971" name="Notes Placeholder 2">
            <a:extLst>
              <a:ext uri="{FF2B5EF4-FFF2-40B4-BE49-F238E27FC236}">
                <a16:creationId xmlns:a16="http://schemas.microsoft.com/office/drawing/2014/main" id="{E24C5D80-9AD4-4F8F-A15E-D2CC83D5186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Interpretation is delivered in many ways; let’s take a look at different ways to accomplish this, beginning with this wonderful bit of writing.</a:t>
            </a:r>
          </a:p>
        </p:txBody>
      </p:sp>
      <p:sp>
        <p:nvSpPr>
          <p:cNvPr id="83972" name="Slide Number Placeholder 3">
            <a:extLst>
              <a:ext uri="{FF2B5EF4-FFF2-40B4-BE49-F238E27FC236}">
                <a16:creationId xmlns:a16="http://schemas.microsoft.com/office/drawing/2014/main" id="{ABBC341E-0230-4CE2-BB84-DE5CEAF47FA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fld id="{5E714843-699D-49F7-972C-8BC660FE1CB4}" type="slidenum">
              <a:rPr lang="en-US" altLang="en-US" smtClean="0">
                <a:latin typeface="Arial" panose="020B0604020202020204" pitchFamily="34" charset="0"/>
              </a:rPr>
              <a:pPr/>
              <a:t>5</a:t>
            </a:fld>
            <a:endParaRPr lang="en-US" altLang="en-US">
              <a:latin typeface="Arial" panose="020B0604020202020204" pitchFamily="34" charset="0"/>
            </a:endParaRPr>
          </a:p>
        </p:txBody>
      </p:sp>
    </p:spTree>
    <p:extLst>
      <p:ext uri="{BB962C8B-B14F-4D97-AF65-F5344CB8AC3E}">
        <p14:creationId xmlns:p14="http://schemas.microsoft.com/office/powerpoint/2010/main" val="255090370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DFC3F4B-4F71-4C4C-B893-89925661870C}" type="slidenum">
              <a:rPr lang="en-US" smtClean="0"/>
              <a:t>40</a:t>
            </a:fld>
            <a:endParaRPr lang="en-US"/>
          </a:p>
        </p:txBody>
      </p:sp>
    </p:spTree>
    <p:extLst>
      <p:ext uri="{BB962C8B-B14F-4D97-AF65-F5344CB8AC3E}">
        <p14:creationId xmlns:p14="http://schemas.microsoft.com/office/powerpoint/2010/main" val="136456373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Slide Image Placeholder 1">
            <a:extLst>
              <a:ext uri="{FF2B5EF4-FFF2-40B4-BE49-F238E27FC236}">
                <a16:creationId xmlns:a16="http://schemas.microsoft.com/office/drawing/2014/main" id="{56127226-E903-4D82-BCAE-05DAB2198527}"/>
              </a:ext>
            </a:extLst>
          </p:cNvPr>
          <p:cNvSpPr>
            <a:spLocks noGrp="1" noRot="1" noChangeAspect="1" noChangeArrowheads="1" noTextEdit="1"/>
          </p:cNvSpPr>
          <p:nvPr>
            <p:ph type="sldImg"/>
          </p:nvPr>
        </p:nvSpPr>
        <p:spPr>
          <a:ln/>
        </p:spPr>
      </p:sp>
      <p:sp>
        <p:nvSpPr>
          <p:cNvPr id="163843" name="Notes Placeholder 2">
            <a:extLst>
              <a:ext uri="{FF2B5EF4-FFF2-40B4-BE49-F238E27FC236}">
                <a16:creationId xmlns:a16="http://schemas.microsoft.com/office/drawing/2014/main" id="{408C73EE-8E7D-43A1-A04A-13FFC817A6C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Anna Keenan – first when she was 10 or 11, became an interpretive naturalist/firefighter and biologist, and now a mom now an assistant forester with Nebraska Forest Service</a:t>
            </a:r>
          </a:p>
        </p:txBody>
      </p:sp>
      <p:sp>
        <p:nvSpPr>
          <p:cNvPr id="163844" name="Slide Number Placeholder 3">
            <a:extLst>
              <a:ext uri="{FF2B5EF4-FFF2-40B4-BE49-F238E27FC236}">
                <a16:creationId xmlns:a16="http://schemas.microsoft.com/office/drawing/2014/main" id="{6E9DDA98-422F-4F58-9FE7-FE40C11A494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fld id="{035F1366-1BA0-47FB-84B1-2F1B8D7B3598}" type="slidenum">
              <a:rPr lang="en-US" altLang="en-US" smtClean="0">
                <a:latin typeface="Arial" panose="020B0604020202020204" pitchFamily="34" charset="0"/>
              </a:rPr>
              <a:pPr/>
              <a:t>49</a:t>
            </a:fld>
            <a:endParaRPr lang="en-US" altLang="en-US">
              <a:latin typeface="Arial" panose="020B0604020202020204"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Kenlynn Volz – bird banding, education, just completed degree, research internship on oystercatchers and other birds at Gulf Coast Bird Observatory, just accepted to graduate school at UT Tyler to study snake fungal disease in snakes combining population genetics with ecological niche modeling, whatever that is :0) </a:t>
            </a:r>
          </a:p>
        </p:txBody>
      </p:sp>
      <p:sp>
        <p:nvSpPr>
          <p:cNvPr id="4" name="Slide Number Placeholder 3"/>
          <p:cNvSpPr>
            <a:spLocks noGrp="1"/>
          </p:cNvSpPr>
          <p:nvPr>
            <p:ph type="sldNum" sz="quarter" idx="5"/>
          </p:nvPr>
        </p:nvSpPr>
        <p:spPr/>
        <p:txBody>
          <a:bodyPr/>
          <a:lstStyle/>
          <a:p>
            <a:fld id="{1DFC3F4B-4F71-4C4C-B893-89925661870C}" type="slidenum">
              <a:rPr lang="en-US" smtClean="0"/>
              <a:t>50</a:t>
            </a:fld>
            <a:endParaRPr lang="en-US"/>
          </a:p>
        </p:txBody>
      </p:sp>
    </p:spTree>
    <p:extLst>
      <p:ext uri="{BB962C8B-B14F-4D97-AF65-F5344CB8AC3E}">
        <p14:creationId xmlns:p14="http://schemas.microsoft.com/office/powerpoint/2010/main" val="167233300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Marky has now graduated from Louisiana State University and is now a Research Technician at the Moore Lab of Zoology and Genomics Center.</a:t>
            </a:r>
          </a:p>
        </p:txBody>
      </p:sp>
      <p:sp>
        <p:nvSpPr>
          <p:cNvPr id="4" name="Slide Number Placeholder 3"/>
          <p:cNvSpPr>
            <a:spLocks noGrp="1"/>
          </p:cNvSpPr>
          <p:nvPr>
            <p:ph type="sldNum" sz="quarter" idx="5"/>
          </p:nvPr>
        </p:nvSpPr>
        <p:spPr/>
        <p:txBody>
          <a:bodyPr/>
          <a:lstStyle/>
          <a:p>
            <a:fld id="{1DFC3F4B-4F71-4C4C-B893-89925661870C}" type="slidenum">
              <a:rPr lang="en-US" smtClean="0"/>
              <a:t>51</a:t>
            </a:fld>
            <a:endParaRPr lang="en-US"/>
          </a:p>
        </p:txBody>
      </p:sp>
    </p:spTree>
    <p:extLst>
      <p:ext uri="{BB962C8B-B14F-4D97-AF65-F5344CB8AC3E}">
        <p14:creationId xmlns:p14="http://schemas.microsoft.com/office/powerpoint/2010/main" val="63740393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That said, we can address these things by…</a:t>
            </a:r>
          </a:p>
        </p:txBody>
      </p:sp>
      <p:sp>
        <p:nvSpPr>
          <p:cNvPr id="4" name="Slide Number Placeholder 3"/>
          <p:cNvSpPr>
            <a:spLocks noGrp="1"/>
          </p:cNvSpPr>
          <p:nvPr>
            <p:ph type="sldNum" sz="quarter" idx="5"/>
          </p:nvPr>
        </p:nvSpPr>
        <p:spPr/>
        <p:txBody>
          <a:bodyPr/>
          <a:lstStyle/>
          <a:p>
            <a:fld id="{1DFC3F4B-4F71-4C4C-B893-89925661870C}" type="slidenum">
              <a:rPr lang="en-US" smtClean="0"/>
              <a:t>53</a:t>
            </a:fld>
            <a:endParaRPr lang="en-US"/>
          </a:p>
        </p:txBody>
      </p:sp>
    </p:spTree>
    <p:extLst>
      <p:ext uri="{BB962C8B-B14F-4D97-AF65-F5344CB8AC3E}">
        <p14:creationId xmlns:p14="http://schemas.microsoft.com/office/powerpoint/2010/main" val="111572872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a:extLst>
              <a:ext uri="{FF2B5EF4-FFF2-40B4-BE49-F238E27FC236}">
                <a16:creationId xmlns:a16="http://schemas.microsoft.com/office/drawing/2014/main" id="{75D0893E-7D29-4151-83A2-EA13DBB67660}"/>
              </a:ext>
            </a:extLst>
          </p:cNvPr>
          <p:cNvSpPr>
            <a:spLocks noGrp="1" noRot="1" noChangeAspect="1" noChangeArrowheads="1" noTextEdit="1"/>
          </p:cNvSpPr>
          <p:nvPr>
            <p:ph type="sldImg"/>
          </p:nvPr>
        </p:nvSpPr>
        <p:spPr>
          <a:ln/>
        </p:spPr>
      </p:sp>
      <p:sp>
        <p:nvSpPr>
          <p:cNvPr id="54275" name="Notes Placeholder 2">
            <a:extLst>
              <a:ext uri="{FF2B5EF4-FFF2-40B4-BE49-F238E27FC236}">
                <a16:creationId xmlns:a16="http://schemas.microsoft.com/office/drawing/2014/main" id="{8675AEEB-C4E4-40AD-952F-CBB07D251F9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It is up to us – it really is. </a:t>
            </a:r>
          </a:p>
        </p:txBody>
      </p:sp>
      <p:sp>
        <p:nvSpPr>
          <p:cNvPr id="54276" name="Slide Number Placeholder 3">
            <a:extLst>
              <a:ext uri="{FF2B5EF4-FFF2-40B4-BE49-F238E27FC236}">
                <a16:creationId xmlns:a16="http://schemas.microsoft.com/office/drawing/2014/main" id="{A6EA9BB1-0ED1-4F55-AB38-215D3007EC6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fld id="{6EE6D080-DE5C-4509-805F-8C55655BE4A6}" type="slidenum">
              <a:rPr lang="en-US" altLang="en-US" smtClean="0">
                <a:latin typeface="Arial" panose="020B0604020202020204" pitchFamily="34" charset="0"/>
              </a:rPr>
              <a:pPr/>
              <a:t>54</a:t>
            </a:fld>
            <a:endParaRPr lang="en-US" altLang="en-US">
              <a:latin typeface="Arial" panose="020B0604020202020204" pitchFamily="34" charset="0"/>
            </a:endParaRPr>
          </a:p>
        </p:txBody>
      </p:sp>
    </p:spTree>
    <p:extLst>
      <p:ext uri="{BB962C8B-B14F-4D97-AF65-F5344CB8AC3E}">
        <p14:creationId xmlns:p14="http://schemas.microsoft.com/office/powerpoint/2010/main" val="38314325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Interpretation comes in many forms – non-personal and personal – including…</a:t>
            </a:r>
          </a:p>
        </p:txBody>
      </p:sp>
      <p:sp>
        <p:nvSpPr>
          <p:cNvPr id="4" name="Slide Number Placeholder 3"/>
          <p:cNvSpPr>
            <a:spLocks noGrp="1"/>
          </p:cNvSpPr>
          <p:nvPr>
            <p:ph type="sldNum" sz="quarter" idx="5"/>
          </p:nvPr>
        </p:nvSpPr>
        <p:spPr/>
        <p:txBody>
          <a:bodyPr/>
          <a:lstStyle/>
          <a:p>
            <a:fld id="{1DFC3F4B-4F71-4C4C-B893-89925661870C}" type="slidenum">
              <a:rPr lang="en-US" smtClean="0"/>
              <a:t>6</a:t>
            </a:fld>
            <a:endParaRPr lang="en-US"/>
          </a:p>
        </p:txBody>
      </p:sp>
    </p:spTree>
    <p:extLst>
      <p:ext uri="{BB962C8B-B14F-4D97-AF65-F5344CB8AC3E}">
        <p14:creationId xmlns:p14="http://schemas.microsoft.com/office/powerpoint/2010/main" val="27963387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Non-captive Audiences</a:t>
            </a:r>
          </a:p>
        </p:txBody>
      </p:sp>
      <p:sp>
        <p:nvSpPr>
          <p:cNvPr id="4" name="Slide Number Placeholder 3"/>
          <p:cNvSpPr>
            <a:spLocks noGrp="1"/>
          </p:cNvSpPr>
          <p:nvPr>
            <p:ph type="sldNum" sz="quarter" idx="5"/>
          </p:nvPr>
        </p:nvSpPr>
        <p:spPr/>
        <p:txBody>
          <a:bodyPr/>
          <a:lstStyle/>
          <a:p>
            <a:fld id="{1DFC3F4B-4F71-4C4C-B893-89925661870C}" type="slidenum">
              <a:rPr lang="en-US" smtClean="0"/>
              <a:t>8</a:t>
            </a:fld>
            <a:endParaRPr lang="en-US"/>
          </a:p>
        </p:txBody>
      </p:sp>
    </p:spTree>
    <p:extLst>
      <p:ext uri="{BB962C8B-B14F-4D97-AF65-F5344CB8AC3E}">
        <p14:creationId xmlns:p14="http://schemas.microsoft.com/office/powerpoint/2010/main" val="10414490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a:t>
            </a:r>
            <a:r>
              <a:rPr lang="en-US" baseline="30000" dirty="0"/>
              <a:t>nd</a:t>
            </a:r>
            <a:r>
              <a:rPr lang="en-US" dirty="0"/>
              <a:t> question – what kinds of interpretation is your chapter engaged in? </a:t>
            </a:r>
          </a:p>
        </p:txBody>
      </p:sp>
      <p:sp>
        <p:nvSpPr>
          <p:cNvPr id="4" name="Slide Number Placeholder 3"/>
          <p:cNvSpPr>
            <a:spLocks noGrp="1"/>
          </p:cNvSpPr>
          <p:nvPr>
            <p:ph type="sldNum" sz="quarter" idx="5"/>
          </p:nvPr>
        </p:nvSpPr>
        <p:spPr/>
        <p:txBody>
          <a:bodyPr/>
          <a:lstStyle/>
          <a:p>
            <a:fld id="{1DFC3F4B-4F71-4C4C-B893-89925661870C}" type="slidenum">
              <a:rPr lang="en-US" smtClean="0"/>
              <a:t>10</a:t>
            </a:fld>
            <a:endParaRPr lang="en-US"/>
          </a:p>
        </p:txBody>
      </p:sp>
    </p:spTree>
    <p:extLst>
      <p:ext uri="{BB962C8B-B14F-4D97-AF65-F5344CB8AC3E}">
        <p14:creationId xmlns:p14="http://schemas.microsoft.com/office/powerpoint/2010/main" val="1734604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For TPWD, that mission states: To manage and conserve the natural resources of Texas and to provide hunting, fishing and outdoor recreation opportunities for the use and enjoyment of present and future generations.</a:t>
            </a:r>
          </a:p>
          <a:p>
            <a:endParaRPr lang="en-US" dirty="0"/>
          </a:p>
          <a:p>
            <a:r>
              <a:rPr lang="en-US" dirty="0"/>
              <a:t>On the second one – what this means is that we not only have to meet people where they are to interpret to them, but we must invite them in so that they can help us tell their stories/share their experiences – I can take my boxes of skins and skulls and go anywhere, but if I don’t understand where my audience is, where they are coming from, then my teaching, my interpretation with be based on my experiences – how do we break through so that we can mix my stories with my audiences stories and experiences. </a:t>
            </a:r>
            <a:r>
              <a:rPr lang="en-US" b="1" dirty="0">
                <a:solidFill>
                  <a:srgbClr val="FF0000"/>
                </a:solidFill>
              </a:rPr>
              <a:t>– share story of taking skins and skulls to day-use long ago and no one appeared interested</a:t>
            </a:r>
          </a:p>
        </p:txBody>
      </p:sp>
      <p:sp>
        <p:nvSpPr>
          <p:cNvPr id="4" name="Slide Number Placeholder 3"/>
          <p:cNvSpPr>
            <a:spLocks noGrp="1"/>
          </p:cNvSpPr>
          <p:nvPr>
            <p:ph type="sldNum" sz="quarter" idx="5"/>
          </p:nvPr>
        </p:nvSpPr>
        <p:spPr/>
        <p:txBody>
          <a:bodyPr/>
          <a:lstStyle/>
          <a:p>
            <a:fld id="{1DFC3F4B-4F71-4C4C-B893-89925661870C}" type="slidenum">
              <a:rPr lang="en-US" smtClean="0"/>
              <a:t>11</a:t>
            </a:fld>
            <a:endParaRPr lang="en-US"/>
          </a:p>
        </p:txBody>
      </p:sp>
    </p:spTree>
    <p:extLst>
      <p:ext uri="{BB962C8B-B14F-4D97-AF65-F5344CB8AC3E}">
        <p14:creationId xmlns:p14="http://schemas.microsoft.com/office/powerpoint/2010/main" val="23053211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Sam Ham’s TORE model of great interpretation</a:t>
            </a:r>
          </a:p>
          <a:p>
            <a:endParaRPr lang="en-US" dirty="0"/>
          </a:p>
          <a:p>
            <a:r>
              <a:rPr lang="en-US" dirty="0"/>
              <a:t>Thematic – A single sentence that tells you what you will cover and what you won’t – it is a focusing statement – for example: Oak Tree is a topic, Oaks set the table for the dietary needs of predators and prey alike is more of a theme </a:t>
            </a:r>
          </a:p>
          <a:p>
            <a:endParaRPr lang="en-US" dirty="0"/>
          </a:p>
          <a:p>
            <a:r>
              <a:rPr lang="en-US" dirty="0"/>
              <a:t>Organized – Beginning, Middle and End – Introduction, Body, Conclusion</a:t>
            </a:r>
          </a:p>
          <a:p>
            <a:endParaRPr lang="en-US" dirty="0"/>
          </a:p>
          <a:p>
            <a:r>
              <a:rPr lang="en-US" dirty="0"/>
              <a:t>Relevant – information that is both meaningful and personal</a:t>
            </a:r>
          </a:p>
          <a:p>
            <a:endParaRPr lang="en-US" dirty="0"/>
          </a:p>
          <a:p>
            <a:r>
              <a:rPr lang="en-US" dirty="0"/>
              <a:t>Enjoyable – Pleasing to an audience to attend to and process</a:t>
            </a:r>
          </a:p>
          <a:p>
            <a:endParaRPr lang="en-US" dirty="0"/>
          </a:p>
          <a:p>
            <a:r>
              <a:rPr lang="en-US" dirty="0"/>
              <a:t>Accurate – factual </a:t>
            </a:r>
          </a:p>
          <a:p>
            <a:endParaRPr lang="en-US" dirty="0"/>
          </a:p>
          <a:p>
            <a:r>
              <a:rPr lang="en-US" dirty="0"/>
              <a:t>Engaging – people feel a personal connection to what is being interpreted – they become and stay engaged – done through artifacts and stories</a:t>
            </a:r>
          </a:p>
          <a:p>
            <a:endParaRPr lang="en-US" dirty="0"/>
          </a:p>
          <a:p>
            <a:r>
              <a:rPr lang="en-US" dirty="0"/>
              <a:t>Sensory – using our five senses to strengthen impact of words and concepts </a:t>
            </a:r>
          </a:p>
        </p:txBody>
      </p:sp>
      <p:sp>
        <p:nvSpPr>
          <p:cNvPr id="4" name="Slide Number Placeholder 3"/>
          <p:cNvSpPr>
            <a:spLocks noGrp="1"/>
          </p:cNvSpPr>
          <p:nvPr>
            <p:ph type="sldNum" sz="quarter" idx="5"/>
          </p:nvPr>
        </p:nvSpPr>
        <p:spPr/>
        <p:txBody>
          <a:bodyPr/>
          <a:lstStyle/>
          <a:p>
            <a:fld id="{1DFC3F4B-4F71-4C4C-B893-89925661870C}" type="slidenum">
              <a:rPr lang="en-US" smtClean="0"/>
              <a:t>12</a:t>
            </a:fld>
            <a:endParaRPr lang="en-US"/>
          </a:p>
        </p:txBody>
      </p:sp>
    </p:spTree>
    <p:extLst>
      <p:ext uri="{BB962C8B-B14F-4D97-AF65-F5344CB8AC3E}">
        <p14:creationId xmlns:p14="http://schemas.microsoft.com/office/powerpoint/2010/main" val="28796390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a:extLst>
              <a:ext uri="{FF2B5EF4-FFF2-40B4-BE49-F238E27FC236}">
                <a16:creationId xmlns:a16="http://schemas.microsoft.com/office/drawing/2014/main" id="{54CD61B3-2A67-43DD-B40E-3CA20B9E940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fld id="{80F3DECF-DCA9-4857-B21F-1819B2B13BE4}" type="slidenum">
              <a:rPr lang="en-US" altLang="en-US" smtClean="0">
                <a:latin typeface="Arial" panose="020B0604020202020204" pitchFamily="34" charset="0"/>
              </a:rPr>
              <a:pPr/>
              <a:t>13</a:t>
            </a:fld>
            <a:endParaRPr lang="en-US" altLang="en-US">
              <a:latin typeface="Arial" panose="020B0604020202020204" pitchFamily="34" charset="0"/>
            </a:endParaRPr>
          </a:p>
        </p:txBody>
      </p:sp>
      <p:sp>
        <p:nvSpPr>
          <p:cNvPr id="36867" name="Rectangle 2">
            <a:extLst>
              <a:ext uri="{FF2B5EF4-FFF2-40B4-BE49-F238E27FC236}">
                <a16:creationId xmlns:a16="http://schemas.microsoft.com/office/drawing/2014/main" id="{4C6B8791-F782-4F6C-8ECA-D1F3D982E2C0}"/>
              </a:ext>
            </a:extLst>
          </p:cNvPr>
          <p:cNvSpPr>
            <a:spLocks noGrp="1" noRot="1" noChangeAspect="1" noChangeArrowheads="1" noTextEdit="1"/>
          </p:cNvSpPr>
          <p:nvPr>
            <p:ph type="sldImg"/>
          </p:nvPr>
        </p:nvSpPr>
        <p:spPr>
          <a:ln/>
        </p:spPr>
      </p:sp>
      <p:sp>
        <p:nvSpPr>
          <p:cNvPr id="36868" name="Rectangle 3">
            <a:extLst>
              <a:ext uri="{FF2B5EF4-FFF2-40B4-BE49-F238E27FC236}">
                <a16:creationId xmlns:a16="http://schemas.microsoft.com/office/drawing/2014/main" id="{F78E976B-F5D5-4163-9851-5614A6C9894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Basic comfort – where is the restroom, how long is the program, what are we doing</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Learning styles – understands that people take in information in different ways: auditory (hear), verbal (read), visual (see) and kinesthetic (touch/directly interact with objects)</a:t>
            </a:r>
          </a:p>
        </p:txBody>
      </p:sp>
    </p:spTree>
    <p:extLst>
      <p:ext uri="{BB962C8B-B14F-4D97-AF65-F5344CB8AC3E}">
        <p14:creationId xmlns:p14="http://schemas.microsoft.com/office/powerpoint/2010/main" val="31464963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347" y="1122363"/>
            <a:ext cx="7773308" cy="2387600"/>
          </a:xfrm>
        </p:spPr>
        <p:txBody>
          <a:bodyPr anchor="b">
            <a:normAutofit/>
          </a:bodyPr>
          <a:lstStyle>
            <a:lvl1pPr algn="ctr">
              <a:defRPr sz="4800"/>
            </a:lvl1pPr>
          </a:lstStyle>
          <a:p>
            <a:r>
              <a:rPr lang="en-US"/>
              <a:t>Click to edit Master title style</a:t>
            </a:r>
            <a:endParaRPr lang="en-US" dirty="0"/>
          </a:p>
        </p:txBody>
      </p:sp>
      <p:sp>
        <p:nvSpPr>
          <p:cNvPr id="3" name="Subtitle 2"/>
          <p:cNvSpPr>
            <a:spLocks noGrp="1"/>
          </p:cNvSpPr>
          <p:nvPr>
            <p:ph type="subTitle" idx="1"/>
          </p:nvPr>
        </p:nvSpPr>
        <p:spPr>
          <a:xfrm>
            <a:off x="685347" y="3602038"/>
            <a:ext cx="7773308"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C778303-90FE-476B-AD5E-C67189F330FF}" type="datetimeFigureOut">
              <a:rPr lang="en-US" smtClean="0"/>
              <a:t>3/7/2023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E13CD8-88F1-4410-8837-54CF76646A84}" type="slidenum">
              <a:rPr lang="en-US" smtClean="0"/>
              <a:t>‹#›</a:t>
            </a:fld>
            <a:endParaRPr lang="en-US"/>
          </a:p>
        </p:txBody>
      </p:sp>
    </p:spTree>
    <p:extLst>
      <p:ext uri="{BB962C8B-B14F-4D97-AF65-F5344CB8AC3E}">
        <p14:creationId xmlns:p14="http://schemas.microsoft.com/office/powerpoint/2010/main" val="26108226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355" y="4289373"/>
            <a:ext cx="7775673" cy="819355"/>
          </a:xfrm>
        </p:spPr>
        <p:txBody>
          <a:bodyPr anchor="b">
            <a:normAutofit/>
          </a:bodyPr>
          <a:lstStyle>
            <a:lvl1pPr>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5355" y="621322"/>
            <a:ext cx="7775673" cy="3379735"/>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346" y="5108728"/>
            <a:ext cx="7774499" cy="682472"/>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C778303-90FE-476B-AD5E-C67189F330FF}" type="datetimeFigureOut">
              <a:rPr lang="en-US" smtClean="0"/>
              <a:t>3/7/2023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CE13CD8-88F1-4410-8837-54CF76646A84}" type="slidenum">
              <a:rPr lang="en-US" smtClean="0"/>
              <a:t>‹#›</a:t>
            </a:fld>
            <a:endParaRPr lang="en-US"/>
          </a:p>
        </p:txBody>
      </p:sp>
    </p:spTree>
    <p:extLst>
      <p:ext uri="{BB962C8B-B14F-4D97-AF65-F5344CB8AC3E}">
        <p14:creationId xmlns:p14="http://schemas.microsoft.com/office/powerpoint/2010/main" val="7195066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5346" y="609601"/>
            <a:ext cx="7765322" cy="3424859"/>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5347" y="4204820"/>
            <a:ext cx="7765321" cy="159218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C778303-90FE-476B-AD5E-C67189F330FF}" type="datetimeFigureOut">
              <a:rPr lang="en-US" smtClean="0"/>
              <a:t>3/7/2023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CE13CD8-88F1-4410-8837-54CF76646A84}" type="slidenum">
              <a:rPr lang="en-US" smtClean="0"/>
              <a:t>‹#›</a:t>
            </a:fld>
            <a:endParaRPr lang="en-US"/>
          </a:p>
        </p:txBody>
      </p:sp>
    </p:spTree>
    <p:extLst>
      <p:ext uri="{BB962C8B-B14F-4D97-AF65-F5344CB8AC3E}">
        <p14:creationId xmlns:p14="http://schemas.microsoft.com/office/powerpoint/2010/main" val="31595081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84659" y="609600"/>
            <a:ext cx="6977064"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290484" y="3610032"/>
            <a:ext cx="6564224" cy="426812"/>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685345" y="4204821"/>
            <a:ext cx="7765322" cy="1586380"/>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C778303-90FE-476B-AD5E-C67189F330FF}" type="datetimeFigureOut">
              <a:rPr lang="en-US" smtClean="0"/>
              <a:t>3/7/2023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CE13CD8-88F1-4410-8837-54CF76646A84}" type="slidenum">
              <a:rPr lang="en-US" smtClean="0"/>
              <a:t>‹#›</a:t>
            </a:fld>
            <a:endParaRPr lang="en-US"/>
          </a:p>
        </p:txBody>
      </p:sp>
      <p:sp>
        <p:nvSpPr>
          <p:cNvPr id="10" name="TextBox 9"/>
          <p:cNvSpPr txBox="1"/>
          <p:nvPr/>
        </p:nvSpPr>
        <p:spPr>
          <a:xfrm>
            <a:off x="505245" y="641749"/>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7946721" y="3073376"/>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39232494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5355" y="2126943"/>
            <a:ext cx="7766495" cy="25118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5346" y="4650556"/>
            <a:ext cx="776532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C778303-90FE-476B-AD5E-C67189F330FF}" type="datetimeFigureOut">
              <a:rPr lang="en-US" smtClean="0"/>
              <a:t>3/7/2023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CE13CD8-88F1-4410-8837-54CF76646A84}" type="slidenum">
              <a:rPr lang="en-US" smtClean="0"/>
              <a:t>‹#›</a:t>
            </a:fld>
            <a:endParaRPr lang="en-US"/>
          </a:p>
        </p:txBody>
      </p:sp>
    </p:spTree>
    <p:extLst>
      <p:ext uri="{BB962C8B-B14F-4D97-AF65-F5344CB8AC3E}">
        <p14:creationId xmlns:p14="http://schemas.microsoft.com/office/powerpoint/2010/main" val="6330740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685345" y="609601"/>
            <a:ext cx="7765322" cy="1325563"/>
          </a:xfrm>
        </p:spPr>
        <p:txBody>
          <a:bodyPr/>
          <a:lstStyle/>
          <a:p>
            <a:r>
              <a:rPr lang="en-US"/>
              <a:t>Click to edit Master title style</a:t>
            </a:r>
            <a:endParaRPr lang="en-US" dirty="0"/>
          </a:p>
        </p:txBody>
      </p:sp>
      <p:sp>
        <p:nvSpPr>
          <p:cNvPr id="7" name="Text Placeholder 2"/>
          <p:cNvSpPr>
            <a:spLocks noGrp="1"/>
          </p:cNvSpPr>
          <p:nvPr>
            <p:ph type="body" idx="1"/>
          </p:nvPr>
        </p:nvSpPr>
        <p:spPr>
          <a:xfrm>
            <a:off x="685346" y="2088320"/>
            <a:ext cx="2474217" cy="823305"/>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5346" y="2911624"/>
            <a:ext cx="2474217"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3333658" y="2088320"/>
            <a:ext cx="2473919"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3333659" y="2911624"/>
            <a:ext cx="2474866"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5979974" y="2088320"/>
            <a:ext cx="2468408"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5982260" y="2911624"/>
            <a:ext cx="2468408"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C778303-90FE-476B-AD5E-C67189F330FF}" type="datetimeFigureOut">
              <a:rPr lang="en-US" smtClean="0"/>
              <a:t>3/7/2023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CE13CD8-88F1-4410-8837-54CF76646A84}" type="slidenum">
              <a:rPr lang="en-US" smtClean="0"/>
              <a:t>‹#›</a:t>
            </a:fld>
            <a:endParaRPr lang="en-US"/>
          </a:p>
        </p:txBody>
      </p:sp>
    </p:spTree>
    <p:extLst>
      <p:ext uri="{BB962C8B-B14F-4D97-AF65-F5344CB8AC3E}">
        <p14:creationId xmlns:p14="http://schemas.microsoft.com/office/powerpoint/2010/main" val="18598354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685346" y="609601"/>
            <a:ext cx="7765322" cy="1325563"/>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5347" y="3989147"/>
            <a:ext cx="2474216"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819015" y="2092235"/>
            <a:ext cx="2205038"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85347" y="4565409"/>
            <a:ext cx="2474216" cy="1225792"/>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3332026" y="3989147"/>
            <a:ext cx="2474237"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3426747" y="2092235"/>
            <a:ext cx="2197894"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3331011" y="4565408"/>
            <a:ext cx="2475252" cy="1225792"/>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5980067" y="3989147"/>
            <a:ext cx="2467425"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6114603" y="2092235"/>
            <a:ext cx="2199085"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5979973" y="4565410"/>
            <a:ext cx="2470694" cy="122579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C778303-90FE-476B-AD5E-C67189F330FF}" type="datetimeFigureOut">
              <a:rPr lang="en-US" smtClean="0"/>
              <a:t>3/7/2023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CE13CD8-88F1-4410-8837-54CF76646A84}" type="slidenum">
              <a:rPr lang="en-US" smtClean="0"/>
              <a:t>‹#›</a:t>
            </a:fld>
            <a:endParaRPr lang="en-US"/>
          </a:p>
        </p:txBody>
      </p:sp>
    </p:spTree>
    <p:extLst>
      <p:ext uri="{BB962C8B-B14F-4D97-AF65-F5344CB8AC3E}">
        <p14:creationId xmlns:p14="http://schemas.microsoft.com/office/powerpoint/2010/main" val="37432812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C778303-90FE-476B-AD5E-C67189F330FF}" type="datetimeFigureOut">
              <a:rPr lang="en-US" smtClean="0"/>
              <a:t>3/7/2023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E13CD8-88F1-4410-8837-54CF76646A84}" type="slidenum">
              <a:rPr lang="en-US" smtClean="0"/>
              <a:t>‹#›</a:t>
            </a:fld>
            <a:endParaRPr lang="en-US"/>
          </a:p>
        </p:txBody>
      </p:sp>
    </p:spTree>
    <p:extLst>
      <p:ext uri="{BB962C8B-B14F-4D97-AF65-F5344CB8AC3E}">
        <p14:creationId xmlns:p14="http://schemas.microsoft.com/office/powerpoint/2010/main" val="28152251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609600"/>
            <a:ext cx="1906993" cy="5181601"/>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685346" y="609600"/>
            <a:ext cx="5744029" cy="51816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C778303-90FE-476B-AD5E-C67189F330FF}" type="datetimeFigureOut">
              <a:rPr lang="en-US" smtClean="0"/>
              <a:t>3/7/2023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E13CD8-88F1-4410-8837-54CF76646A84}" type="slidenum">
              <a:rPr lang="en-US" smtClean="0"/>
              <a:t>‹#›</a:t>
            </a:fld>
            <a:endParaRPr lang="en-US"/>
          </a:p>
        </p:txBody>
      </p:sp>
    </p:spTree>
    <p:extLst>
      <p:ext uri="{BB962C8B-B14F-4D97-AF65-F5344CB8AC3E}">
        <p14:creationId xmlns:p14="http://schemas.microsoft.com/office/powerpoint/2010/main" val="37333469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056CFCB2-E021-45F3-965E-A1BA8C490262}"/>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46811118-44AD-4C21-BF7C-393A0E95A866}"/>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37B68E5A-9192-4979-A13C-BCC02A420E19}"/>
              </a:ext>
            </a:extLst>
          </p:cNvPr>
          <p:cNvSpPr>
            <a:spLocks noGrp="1"/>
          </p:cNvSpPr>
          <p:nvPr>
            <p:ph type="sldNum" sz="quarter" idx="12"/>
          </p:nvPr>
        </p:nvSpPr>
        <p:spPr/>
        <p:txBody>
          <a:bodyPr/>
          <a:lstStyle>
            <a:lvl1pPr>
              <a:defRPr/>
            </a:lvl1pPr>
          </a:lstStyle>
          <a:p>
            <a:pPr>
              <a:defRPr/>
            </a:pPr>
            <a:fld id="{C7470574-A7A9-45E8-B874-4B018E748260}" type="slidenum">
              <a:rPr lang="en-US" altLang="en-US"/>
              <a:pPr>
                <a:defRPr/>
              </a:pPr>
              <a:t>‹#›</a:t>
            </a:fld>
            <a:endParaRPr lang="en-US" altLang="en-US"/>
          </a:p>
        </p:txBody>
      </p:sp>
    </p:spTree>
    <p:extLst>
      <p:ext uri="{BB962C8B-B14F-4D97-AF65-F5344CB8AC3E}">
        <p14:creationId xmlns:p14="http://schemas.microsoft.com/office/powerpoint/2010/main" val="24482810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3">
            <a:extLst>
              <a:ext uri="{FF2B5EF4-FFF2-40B4-BE49-F238E27FC236}">
                <a16:creationId xmlns:a16="http://schemas.microsoft.com/office/drawing/2014/main" id="{057B045E-3450-4A32-8F51-9F4BD2F2D27F}"/>
              </a:ext>
            </a:extLst>
          </p:cNvPr>
          <p:cNvSpPr>
            <a:spLocks noGrp="1"/>
          </p:cNvSpPr>
          <p:nvPr>
            <p:ph type="dt" sz="half" idx="10"/>
          </p:nvPr>
        </p:nvSpPr>
        <p:spPr/>
        <p:txBody>
          <a:bodyPr/>
          <a:lstStyle>
            <a:lvl1pPr>
              <a:defRPr/>
            </a:lvl1pPr>
          </a:lstStyle>
          <a:p>
            <a:pPr>
              <a:defRPr/>
            </a:pPr>
            <a:endParaRPr lang="en-US"/>
          </a:p>
        </p:txBody>
      </p:sp>
      <p:sp>
        <p:nvSpPr>
          <p:cNvPr id="7" name="Footer Placeholder 4">
            <a:extLst>
              <a:ext uri="{FF2B5EF4-FFF2-40B4-BE49-F238E27FC236}">
                <a16:creationId xmlns:a16="http://schemas.microsoft.com/office/drawing/2014/main" id="{569847EC-8D03-41A2-8A46-31F3BBA7791E}"/>
              </a:ext>
            </a:extLst>
          </p:cNvPr>
          <p:cNvSpPr>
            <a:spLocks noGrp="1"/>
          </p:cNvSpPr>
          <p:nvPr>
            <p:ph type="ftr" sz="quarter" idx="11"/>
          </p:nvPr>
        </p:nvSpPr>
        <p:spPr/>
        <p:txBody>
          <a:bodyPr/>
          <a:lstStyle>
            <a:lvl1pPr>
              <a:defRPr/>
            </a:lvl1pPr>
          </a:lstStyle>
          <a:p>
            <a:pPr>
              <a:defRPr/>
            </a:pPr>
            <a:endParaRPr lang="en-US"/>
          </a:p>
        </p:txBody>
      </p:sp>
      <p:sp>
        <p:nvSpPr>
          <p:cNvPr id="8" name="Slide Number Placeholder 5">
            <a:extLst>
              <a:ext uri="{FF2B5EF4-FFF2-40B4-BE49-F238E27FC236}">
                <a16:creationId xmlns:a16="http://schemas.microsoft.com/office/drawing/2014/main" id="{4449112C-8116-46B3-BC75-CC791CC16D09}"/>
              </a:ext>
            </a:extLst>
          </p:cNvPr>
          <p:cNvSpPr>
            <a:spLocks noGrp="1"/>
          </p:cNvSpPr>
          <p:nvPr>
            <p:ph type="sldNum" sz="quarter" idx="12"/>
          </p:nvPr>
        </p:nvSpPr>
        <p:spPr/>
        <p:txBody>
          <a:bodyPr/>
          <a:lstStyle>
            <a:lvl1pPr>
              <a:defRPr/>
            </a:lvl1pPr>
          </a:lstStyle>
          <a:p>
            <a:pPr>
              <a:defRPr/>
            </a:pPr>
            <a:fld id="{A25A3BDD-0074-4614-A730-8977B0B98A60}" type="slidenum">
              <a:rPr lang="en-US" altLang="en-US"/>
              <a:pPr>
                <a:defRPr/>
              </a:pPr>
              <a:t>‹#›</a:t>
            </a:fld>
            <a:endParaRPr lang="en-US" altLang="en-US"/>
          </a:p>
        </p:txBody>
      </p:sp>
    </p:spTree>
    <p:extLst>
      <p:ext uri="{BB962C8B-B14F-4D97-AF65-F5344CB8AC3E}">
        <p14:creationId xmlns:p14="http://schemas.microsoft.com/office/powerpoint/2010/main" val="32816259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C778303-90FE-476B-AD5E-C67189F330FF}" type="datetimeFigureOut">
              <a:rPr lang="en-US" smtClean="0"/>
              <a:t>3/7/2023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E13CD8-88F1-4410-8837-54CF76646A84}" type="slidenum">
              <a:rPr lang="en-US" smtClean="0"/>
              <a:t>‹#›</a:t>
            </a:fld>
            <a:endParaRPr lang="en-US"/>
          </a:p>
        </p:txBody>
      </p:sp>
    </p:spTree>
    <p:extLst>
      <p:ext uri="{BB962C8B-B14F-4D97-AF65-F5344CB8AC3E}">
        <p14:creationId xmlns:p14="http://schemas.microsoft.com/office/powerpoint/2010/main" val="35911485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A7E68D48-02AD-4B9F-B1AE-E5E2CE461CF6}"/>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289ECEBB-CEF2-4B9D-939B-29CF88FB658E}"/>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D3C0FFF6-2480-44D5-9A28-BE929D8A59CC}"/>
              </a:ext>
            </a:extLst>
          </p:cNvPr>
          <p:cNvSpPr>
            <a:spLocks noGrp="1"/>
          </p:cNvSpPr>
          <p:nvPr>
            <p:ph type="sldNum" sz="quarter" idx="12"/>
          </p:nvPr>
        </p:nvSpPr>
        <p:spPr/>
        <p:txBody>
          <a:bodyPr/>
          <a:lstStyle>
            <a:lvl1pPr>
              <a:defRPr/>
            </a:lvl1pPr>
          </a:lstStyle>
          <a:p>
            <a:pPr>
              <a:defRPr/>
            </a:pPr>
            <a:fld id="{D8DAB364-DC78-4CCA-902B-DC8D0BB796C9}" type="slidenum">
              <a:rPr lang="en-US" altLang="en-US"/>
              <a:pPr>
                <a:defRPr/>
              </a:pPr>
              <a:t>‹#›</a:t>
            </a:fld>
            <a:endParaRPr lang="en-US" altLang="en-US"/>
          </a:p>
        </p:txBody>
      </p:sp>
    </p:spTree>
    <p:extLst>
      <p:ext uri="{BB962C8B-B14F-4D97-AF65-F5344CB8AC3E}">
        <p14:creationId xmlns:p14="http://schemas.microsoft.com/office/powerpoint/2010/main" val="22750190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xOverObj">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8229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7200" y="3941763"/>
            <a:ext cx="8229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4B80EF70-ECE4-4425-B6B0-B2AC70DD9B7D}"/>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EF2C893E-E09F-42F8-8861-CD592805C33A}"/>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8FE36EFE-8830-465C-BF64-2EC4D83D5DA0}"/>
              </a:ext>
            </a:extLst>
          </p:cNvPr>
          <p:cNvSpPr>
            <a:spLocks noGrp="1"/>
          </p:cNvSpPr>
          <p:nvPr>
            <p:ph type="sldNum" sz="quarter" idx="12"/>
          </p:nvPr>
        </p:nvSpPr>
        <p:spPr/>
        <p:txBody>
          <a:bodyPr/>
          <a:lstStyle>
            <a:lvl1pPr>
              <a:defRPr/>
            </a:lvl1pPr>
          </a:lstStyle>
          <a:p>
            <a:pPr>
              <a:defRPr/>
            </a:pPr>
            <a:fld id="{C5F87846-2C0C-41C0-9DC5-D67CCF047C69}" type="slidenum">
              <a:rPr lang="en-US" altLang="en-US"/>
              <a:pPr>
                <a:defRPr/>
              </a:pPr>
              <a:t>‹#›</a:t>
            </a:fld>
            <a:endParaRPr lang="en-US" altLang="en-US"/>
          </a:p>
        </p:txBody>
      </p:sp>
    </p:spTree>
    <p:extLst>
      <p:ext uri="{BB962C8B-B14F-4D97-AF65-F5344CB8AC3E}">
        <p14:creationId xmlns:p14="http://schemas.microsoft.com/office/powerpoint/2010/main" val="31157756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ClipArt Placeholder 2"/>
          <p:cNvSpPr>
            <a:spLocks noGrp="1"/>
          </p:cNvSpPr>
          <p:nvPr>
            <p:ph type="clipArt" sz="half" idx="1"/>
          </p:nvPr>
        </p:nvSpPr>
        <p:spPr>
          <a:xfrm>
            <a:off x="457200" y="1600200"/>
            <a:ext cx="4038600" cy="4530725"/>
          </a:xfrm>
        </p:spPr>
        <p:txBody>
          <a:bodyPr/>
          <a:lstStyle/>
          <a:p>
            <a:pPr lvl="0"/>
            <a:endParaRPr lang="en-US" noProof="0"/>
          </a:p>
        </p:txBody>
      </p:sp>
      <p:sp>
        <p:nvSpPr>
          <p:cNvPr id="4" name="Text Placeholder 3"/>
          <p:cNvSpPr>
            <a:spLocks noGrp="1"/>
          </p:cNvSpPr>
          <p:nvPr>
            <p:ph type="body" sz="half" idx="2"/>
          </p:nvPr>
        </p:nvSpPr>
        <p:spPr>
          <a:xfrm>
            <a:off x="4648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66B8CABB-4133-4C5A-A801-5956DE30181C}"/>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08E9721C-D85F-4567-B68B-923BFABCAD1D}"/>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D81A25B8-7081-4B92-B749-E647C02F35FA}"/>
              </a:ext>
            </a:extLst>
          </p:cNvPr>
          <p:cNvSpPr>
            <a:spLocks noGrp="1"/>
          </p:cNvSpPr>
          <p:nvPr>
            <p:ph type="sldNum" sz="quarter" idx="12"/>
          </p:nvPr>
        </p:nvSpPr>
        <p:spPr/>
        <p:txBody>
          <a:bodyPr/>
          <a:lstStyle>
            <a:lvl1pPr>
              <a:defRPr/>
            </a:lvl1pPr>
          </a:lstStyle>
          <a:p>
            <a:pPr>
              <a:defRPr/>
            </a:pPr>
            <a:fld id="{A1E80BF2-E9F0-4563-A387-A7B0BA28BA9B}" type="slidenum">
              <a:rPr lang="en-US" altLang="en-US"/>
              <a:pPr>
                <a:defRPr/>
              </a:pPr>
              <a:t>‹#›</a:t>
            </a:fld>
            <a:endParaRPr lang="en-US" altLang="en-US"/>
          </a:p>
        </p:txBody>
      </p:sp>
    </p:spTree>
    <p:extLst>
      <p:ext uri="{BB962C8B-B14F-4D97-AF65-F5344CB8AC3E}">
        <p14:creationId xmlns:p14="http://schemas.microsoft.com/office/powerpoint/2010/main" val="35405887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21933" y="657227"/>
            <a:ext cx="7300134" cy="2852737"/>
          </a:xfrm>
        </p:spPr>
        <p:txBody>
          <a:bodyPr anchor="b">
            <a:normAutofit/>
          </a:bodyPr>
          <a:lstStyle>
            <a:lvl1pPr>
              <a:defRPr sz="3400"/>
            </a:lvl1pPr>
          </a:lstStyle>
          <a:p>
            <a:r>
              <a:rPr lang="en-US"/>
              <a:t>Click to edit Master title style</a:t>
            </a:r>
            <a:endParaRPr lang="en-US" dirty="0"/>
          </a:p>
        </p:txBody>
      </p:sp>
      <p:sp>
        <p:nvSpPr>
          <p:cNvPr id="3" name="Text Placeholder 2"/>
          <p:cNvSpPr>
            <a:spLocks noGrp="1"/>
          </p:cNvSpPr>
          <p:nvPr>
            <p:ph type="body" idx="1"/>
          </p:nvPr>
        </p:nvSpPr>
        <p:spPr>
          <a:xfrm>
            <a:off x="921933" y="3602039"/>
            <a:ext cx="7300134" cy="150018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C778303-90FE-476B-AD5E-C67189F330FF}" type="datetimeFigureOut">
              <a:rPr lang="en-US" smtClean="0"/>
              <a:t>3/7/2023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E13CD8-88F1-4410-8837-54CF76646A84}" type="slidenum">
              <a:rPr lang="en-US" smtClean="0"/>
              <a:t>‹#›</a:t>
            </a:fld>
            <a:endParaRPr lang="en-US"/>
          </a:p>
        </p:txBody>
      </p:sp>
    </p:spTree>
    <p:extLst>
      <p:ext uri="{BB962C8B-B14F-4D97-AF65-F5344CB8AC3E}">
        <p14:creationId xmlns:p14="http://schemas.microsoft.com/office/powerpoint/2010/main" val="23256766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85347" y="609601"/>
            <a:ext cx="7765321" cy="1326321"/>
          </a:xfrm>
        </p:spPr>
        <p:txBody>
          <a:bodyPr/>
          <a:lstStyle/>
          <a:p>
            <a:r>
              <a:rPr lang="en-US"/>
              <a:t>Click to edit Master title style</a:t>
            </a:r>
            <a:endParaRPr lang="en-US" dirty="0"/>
          </a:p>
        </p:txBody>
      </p:sp>
      <p:sp>
        <p:nvSpPr>
          <p:cNvPr id="3" name="Content Placeholder 2"/>
          <p:cNvSpPr>
            <a:spLocks noGrp="1"/>
          </p:cNvSpPr>
          <p:nvPr>
            <p:ph sz="half" idx="1"/>
          </p:nvPr>
        </p:nvSpPr>
        <p:spPr>
          <a:xfrm>
            <a:off x="685346" y="2088320"/>
            <a:ext cx="3829503" cy="37028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30052" y="2088320"/>
            <a:ext cx="3820616" cy="37028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C778303-90FE-476B-AD5E-C67189F330FF}" type="datetimeFigureOut">
              <a:rPr lang="en-US" smtClean="0"/>
              <a:t>3/7/2023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CE13CD8-88F1-4410-8837-54CF76646A84}" type="slidenum">
              <a:rPr lang="en-US" smtClean="0"/>
              <a:t>‹#›</a:t>
            </a:fld>
            <a:endParaRPr lang="en-US"/>
          </a:p>
        </p:txBody>
      </p:sp>
    </p:spTree>
    <p:extLst>
      <p:ext uri="{BB962C8B-B14F-4D97-AF65-F5344CB8AC3E}">
        <p14:creationId xmlns:p14="http://schemas.microsoft.com/office/powerpoint/2010/main" val="39305948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85347" y="609601"/>
            <a:ext cx="7765321"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915427" y="2088320"/>
            <a:ext cx="3600326"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5346" y="2912232"/>
            <a:ext cx="3830406" cy="28789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859230" y="2088320"/>
            <a:ext cx="3591437"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912232"/>
            <a:ext cx="3821518" cy="28789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C778303-90FE-476B-AD5E-C67189F330FF}" type="datetimeFigureOut">
              <a:rPr lang="en-US" smtClean="0"/>
              <a:t>3/7/2023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CE13CD8-88F1-4410-8837-54CF76646A84}" type="slidenum">
              <a:rPr lang="en-US" smtClean="0"/>
              <a:t>‹#›</a:t>
            </a:fld>
            <a:endParaRPr lang="en-US"/>
          </a:p>
        </p:txBody>
      </p:sp>
    </p:spTree>
    <p:extLst>
      <p:ext uri="{BB962C8B-B14F-4D97-AF65-F5344CB8AC3E}">
        <p14:creationId xmlns:p14="http://schemas.microsoft.com/office/powerpoint/2010/main" val="10975321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C778303-90FE-476B-AD5E-C67189F330FF}" type="datetimeFigureOut">
              <a:rPr lang="en-US" smtClean="0"/>
              <a:t>3/7/2023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CE13CD8-88F1-4410-8837-54CF76646A84}" type="slidenum">
              <a:rPr lang="en-US" smtClean="0"/>
              <a:t>‹#›</a:t>
            </a:fld>
            <a:endParaRPr lang="en-US"/>
          </a:p>
        </p:txBody>
      </p:sp>
    </p:spTree>
    <p:extLst>
      <p:ext uri="{BB962C8B-B14F-4D97-AF65-F5344CB8AC3E}">
        <p14:creationId xmlns:p14="http://schemas.microsoft.com/office/powerpoint/2010/main" val="40755743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778303-90FE-476B-AD5E-C67189F330FF}" type="datetimeFigureOut">
              <a:rPr lang="en-US" smtClean="0"/>
              <a:t>3/7/2023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CE13CD8-88F1-4410-8837-54CF76646A84}" type="slidenum">
              <a:rPr lang="en-US" smtClean="0"/>
              <a:t>‹#›</a:t>
            </a:fld>
            <a:endParaRPr lang="en-US"/>
          </a:p>
        </p:txBody>
      </p:sp>
    </p:spTree>
    <p:extLst>
      <p:ext uri="{BB962C8B-B14F-4D97-AF65-F5344CB8AC3E}">
        <p14:creationId xmlns:p14="http://schemas.microsoft.com/office/powerpoint/2010/main" val="21632175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7921" y="609600"/>
            <a:ext cx="2949178" cy="2362200"/>
          </a:xfrm>
        </p:spPr>
        <p:txBody>
          <a:bodyPr anchor="b">
            <a:normAutofit/>
          </a:bodyPr>
          <a:lstStyle>
            <a:lvl1pPr>
              <a:defRPr sz="2800"/>
            </a:lvl1pPr>
          </a:lstStyle>
          <a:p>
            <a:r>
              <a:rPr lang="en-US"/>
              <a:t>Click to edit Master title style</a:t>
            </a:r>
            <a:endParaRPr lang="en-US" dirty="0"/>
          </a:p>
        </p:txBody>
      </p:sp>
      <p:sp>
        <p:nvSpPr>
          <p:cNvPr id="3" name="Content Placeholder 2"/>
          <p:cNvSpPr>
            <a:spLocks noGrp="1"/>
          </p:cNvSpPr>
          <p:nvPr>
            <p:ph idx="1"/>
          </p:nvPr>
        </p:nvSpPr>
        <p:spPr>
          <a:xfrm>
            <a:off x="3808548" y="609600"/>
            <a:ext cx="4642119" cy="5181600"/>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7921" y="2971801"/>
            <a:ext cx="2949178" cy="2819399"/>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C778303-90FE-476B-AD5E-C67189F330FF}" type="datetimeFigureOut">
              <a:rPr lang="en-US" smtClean="0"/>
              <a:t>3/7/2023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CE13CD8-88F1-4410-8837-54CF76646A84}" type="slidenum">
              <a:rPr lang="en-US" smtClean="0"/>
              <a:t>‹#›</a:t>
            </a:fld>
            <a:endParaRPr lang="en-US"/>
          </a:p>
        </p:txBody>
      </p:sp>
    </p:spTree>
    <p:extLst>
      <p:ext uri="{BB962C8B-B14F-4D97-AF65-F5344CB8AC3E}">
        <p14:creationId xmlns:p14="http://schemas.microsoft.com/office/powerpoint/2010/main" val="18597719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7921" y="609600"/>
            <a:ext cx="4167603" cy="2362200"/>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249932" y="758881"/>
            <a:ext cx="2966938" cy="4883038"/>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346" y="2971800"/>
            <a:ext cx="4171242" cy="2819400"/>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C778303-90FE-476B-AD5E-C67189F330FF}" type="datetimeFigureOut">
              <a:rPr lang="en-US" smtClean="0"/>
              <a:t>3/7/2023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CE13CD8-88F1-4410-8837-54CF76646A84}" type="slidenum">
              <a:rPr lang="en-US" smtClean="0"/>
              <a:t>‹#›</a:t>
            </a:fld>
            <a:endParaRPr lang="en-US"/>
          </a:p>
        </p:txBody>
      </p:sp>
    </p:spTree>
    <p:extLst>
      <p:ext uri="{BB962C8B-B14F-4D97-AF65-F5344CB8AC3E}">
        <p14:creationId xmlns:p14="http://schemas.microsoft.com/office/powerpoint/2010/main" val="21739745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347" y="609601"/>
            <a:ext cx="7765321" cy="132632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346" y="2096064"/>
            <a:ext cx="7765322" cy="369513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759052" y="5883276"/>
            <a:ext cx="20574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4C778303-90FE-476B-AD5E-C67189F330FF}" type="datetimeFigureOut">
              <a:rPr lang="en-US" smtClean="0"/>
              <a:t>3/7/2023</a:t>
            </a:fld>
            <a:endParaRPr lang="en-US"/>
          </a:p>
        </p:txBody>
      </p:sp>
      <p:sp>
        <p:nvSpPr>
          <p:cNvPr id="5" name="Footer Placeholder 4"/>
          <p:cNvSpPr>
            <a:spLocks noGrp="1"/>
          </p:cNvSpPr>
          <p:nvPr>
            <p:ph type="ftr" sz="quarter" idx="3"/>
          </p:nvPr>
        </p:nvSpPr>
        <p:spPr>
          <a:xfrm>
            <a:off x="685346" y="5883276"/>
            <a:ext cx="5004649" cy="365125"/>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7885509" y="5883276"/>
            <a:ext cx="565159"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6CE13CD8-88F1-4410-8837-54CF76646A84}" type="slidenum">
              <a:rPr lang="en-US" smtClean="0"/>
              <a:t>‹#›</a:t>
            </a:fld>
            <a:endParaRPr lang="en-US"/>
          </a:p>
        </p:txBody>
      </p:sp>
    </p:spTree>
    <p:extLst>
      <p:ext uri="{BB962C8B-B14F-4D97-AF65-F5344CB8AC3E}">
        <p14:creationId xmlns:p14="http://schemas.microsoft.com/office/powerpoint/2010/main" val="3899257401"/>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1" r:id="rId18"/>
    <p:sldLayoutId id="2147483692" r:id="rId19"/>
    <p:sldLayoutId id="2147483693" r:id="rId20"/>
    <p:sldLayoutId id="2147483694" r:id="rId21"/>
    <p:sldLayoutId id="2147483695" r:id="rId22"/>
  </p:sldLayoutIdLst>
  <p:txStyles>
    <p:titleStyle>
      <a:lvl1pPr algn="ctr" defTabSz="914400" rtl="0" eaLnBrk="1" latinLnBrk="0" hangingPunct="1">
        <a:lnSpc>
          <a:spcPct val="90000"/>
        </a:lnSpc>
        <a:spcBef>
          <a:spcPct val="0"/>
        </a:spcBef>
        <a:buNone/>
        <a:defRPr sz="3400" b="1" i="0" kern="1200" cap="all">
          <a:solidFill>
            <a:schemeClr val="tx1"/>
          </a:solidFill>
          <a:effectLst>
            <a:outerShdw blurRad="50800" dist="63500" dir="2700000" algn="tl" rotWithShape="0">
              <a:srgbClr val="000000">
                <a:alpha val="48000"/>
              </a:srgbClr>
            </a:outerShdw>
          </a:effectLst>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effectLst>
            <a:outerShdw blurRad="50800" dist="38100" dir="2700000" algn="tl" rotWithShape="0">
              <a:srgbClr val="000000">
                <a:alpha val="48000"/>
              </a:srgbClr>
            </a:outerShdw>
          </a:effectLst>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effectLst>
            <a:outerShdw blurRad="50800" dist="38100" dir="2700000" algn="tl" rotWithShape="0">
              <a:srgbClr val="000000">
                <a:alpha val="48000"/>
              </a:srgbClr>
            </a:outerShdw>
          </a:effectLst>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effectLst>
            <a:outerShdw blurRad="50800" dist="38100" dir="2700000" algn="tl" rotWithShape="0">
              <a:srgbClr val="000000">
                <a:alpha val="48000"/>
              </a:srgbClr>
            </a:outerShdw>
          </a:effectLst>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5146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9718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429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886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5.jpg"/><Relationship Id="rId5" Type="http://schemas.openxmlformats.org/officeDocument/2006/relationships/image" Target="../media/image24.jpg"/><Relationship Id="rId4" Type="http://schemas.openxmlformats.org/officeDocument/2006/relationships/image" Target="../media/image23.jp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image" Target="../media/image26.jpeg"/></Relationships>
</file>

<file path=ppt/slides/_rels/slide1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1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2.xml"/><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8.xml"/><Relationship Id="rId1" Type="http://schemas.openxmlformats.org/officeDocument/2006/relationships/tags" Target="../tags/tag5.xml"/><Relationship Id="rId4" Type="http://schemas.openxmlformats.org/officeDocument/2006/relationships/image" Target="../media/image34.jpe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1.xml"/><Relationship Id="rId1" Type="http://schemas.openxmlformats.org/officeDocument/2006/relationships/tags" Target="../tags/tag6.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8.xml"/><Relationship Id="rId1" Type="http://schemas.openxmlformats.org/officeDocument/2006/relationships/tags" Target="../tags/tag7.xml"/><Relationship Id="rId4" Type="http://schemas.openxmlformats.org/officeDocument/2006/relationships/image" Target="../media/image35.jpe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2.xml"/><Relationship Id="rId1" Type="http://schemas.openxmlformats.org/officeDocument/2006/relationships/tags" Target="../tags/tag8.xml"/><Relationship Id="rId5" Type="http://schemas.openxmlformats.org/officeDocument/2006/relationships/image" Target="../media/image37.jpeg"/><Relationship Id="rId4" Type="http://schemas.openxmlformats.org/officeDocument/2006/relationships/image" Target="../media/image36.jpe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9.xml"/><Relationship Id="rId1" Type="http://schemas.openxmlformats.org/officeDocument/2006/relationships/tags" Target="../tags/tag9.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9.xml"/><Relationship Id="rId1" Type="http://schemas.openxmlformats.org/officeDocument/2006/relationships/tags" Target="../tags/tag10.xml"/><Relationship Id="rId4" Type="http://schemas.openxmlformats.org/officeDocument/2006/relationships/image" Target="../media/image41.jpeg"/></Relationships>
</file>

<file path=ppt/slides/_rels/slide2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6.gif"/><Relationship Id="rId2" Type="http://schemas.openxmlformats.org/officeDocument/2006/relationships/slideLayout" Target="../slideLayouts/slideLayout2.xml"/><Relationship Id="rId1" Type="http://schemas.openxmlformats.org/officeDocument/2006/relationships/tags" Target="../tags/tag1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3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50.jpeg"/></Relationships>
</file>

<file path=ppt/slides/_rels/slide3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52.jpe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tags" Target="../tags/tag12.xml"/><Relationship Id="rId5" Type="http://schemas.openxmlformats.org/officeDocument/2006/relationships/image" Target="../media/image54.jpeg"/><Relationship Id="rId4" Type="http://schemas.openxmlformats.org/officeDocument/2006/relationships/image" Target="../media/image53.jpeg"/></Relationships>
</file>

<file path=ppt/slides/_rels/slide3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57.jpeg"/></Relationships>
</file>

<file path=ppt/slides/_rels/slide3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59.jpeg"/></Relationships>
</file>

<file path=ppt/slides/_rels/slide3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1.xm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slideLayout" Target="../slideLayouts/slideLayout2.xml"/><Relationship Id="rId1" Type="http://schemas.openxmlformats.org/officeDocument/2006/relationships/tags" Target="../tags/tag1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slideLayout" Target="../slideLayouts/slideLayout2.xml"/><Relationship Id="rId1" Type="http://schemas.openxmlformats.org/officeDocument/2006/relationships/tags" Target="../tags/tag14.xml"/><Relationship Id="rId4" Type="http://schemas.openxmlformats.org/officeDocument/2006/relationships/image" Target="../media/image67.jpeg"/></Relationships>
</file>

<file path=ppt/slides/_rels/slide4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tags" Target="../tags/tag15.xml"/><Relationship Id="rId6" Type="http://schemas.openxmlformats.org/officeDocument/2006/relationships/image" Target="../media/image74.jpeg"/><Relationship Id="rId5" Type="http://schemas.openxmlformats.org/officeDocument/2006/relationships/image" Target="../media/image73.jpeg"/><Relationship Id="rId4" Type="http://schemas.openxmlformats.org/officeDocument/2006/relationships/image" Target="../media/image72.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ags" Target="../tags/tag2.xml"/><Relationship Id="rId5" Type="http://schemas.microsoft.com/office/2007/relationships/hdphoto" Target="../media/hdphoto1.wdp"/><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xml"/><Relationship Id="rId1" Type="http://schemas.openxmlformats.org/officeDocument/2006/relationships/tags" Target="../tags/tag16.xml"/><Relationship Id="rId5" Type="http://schemas.openxmlformats.org/officeDocument/2006/relationships/image" Target="../media/image76.jpeg"/><Relationship Id="rId4" Type="http://schemas.openxmlformats.org/officeDocument/2006/relationships/image" Target="../media/image75.jp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xml"/><Relationship Id="rId1" Type="http://schemas.openxmlformats.org/officeDocument/2006/relationships/tags" Target="../tags/tag17.xml"/><Relationship Id="rId5" Type="http://schemas.openxmlformats.org/officeDocument/2006/relationships/image" Target="../media/image78.jpeg"/><Relationship Id="rId4" Type="http://schemas.openxmlformats.org/officeDocument/2006/relationships/image" Target="../media/image77.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80.jpg"/></Relationships>
</file>

<file path=ppt/slides/_rels/slide55.xml.rels><?xml version="1.0" encoding="UTF-8" standalone="yes"?>
<Relationships xmlns="http://schemas.openxmlformats.org/package/2006/relationships"><Relationship Id="rId3" Type="http://schemas.openxmlformats.org/officeDocument/2006/relationships/hyperlink" Target="https://naaee.org/" TargetMode="External"/><Relationship Id="rId2" Type="http://schemas.openxmlformats.org/officeDocument/2006/relationships/hyperlink" Target="https://www.interpnet.com/" TargetMode="Externa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hyperlink" Target="mailto:craig.hensley@tpwd.Texas.gov" TargetMode="Externa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0.jpg"/><Relationship Id="rId5" Type="http://schemas.openxmlformats.org/officeDocument/2006/relationships/image" Target="../media/image9.jp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 Id="rId5" Type="http://schemas.openxmlformats.org/officeDocument/2006/relationships/image" Target="../media/image21.jpeg"/><Relationship Id="rId4"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outdoor, sky, tree, nature&#10;&#10;Description automatically generated">
            <a:extLst>
              <a:ext uri="{FF2B5EF4-FFF2-40B4-BE49-F238E27FC236}">
                <a16:creationId xmlns:a16="http://schemas.microsoft.com/office/drawing/2014/main" id="{5A4765B3-CF02-46A9-A3E7-E551AA7127A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Rectangle 1">
            <a:extLst>
              <a:ext uri="{FF2B5EF4-FFF2-40B4-BE49-F238E27FC236}">
                <a16:creationId xmlns:a16="http://schemas.microsoft.com/office/drawing/2014/main" id="{DC22032B-560E-429D-929A-5AEA095C779D}"/>
              </a:ext>
            </a:extLst>
          </p:cNvPr>
          <p:cNvSpPr/>
          <p:nvPr/>
        </p:nvSpPr>
        <p:spPr>
          <a:xfrm>
            <a:off x="3962400" y="4375016"/>
            <a:ext cx="5073650" cy="2167966"/>
          </a:xfrm>
          <a:prstGeom prst="rect">
            <a:avLst/>
          </a:prstGeom>
        </p:spPr>
        <p:txBody>
          <a:bodyPr>
            <a:spAutoFit/>
          </a:bodyPr>
          <a:lstStyle/>
          <a:p>
            <a:pPr eaLnBrk="1" hangingPunct="1">
              <a:lnSpc>
                <a:spcPct val="80000"/>
              </a:lnSpc>
              <a:defRPr/>
            </a:pPr>
            <a:r>
              <a:rPr lang="en-US" sz="2400" i="1" dirty="0">
                <a:latin typeface="Calibri" panose="020F0502020204030204" pitchFamily="34" charset="0"/>
                <a:cs typeface="Calibri" panose="020F0502020204030204" pitchFamily="34" charset="0"/>
              </a:rPr>
              <a:t>“Interpretation should instill in people the ability, and the desire, to sense the beauty in their surroundings – to provide spiritual uplift and to encourage resource preservation.”          </a:t>
            </a:r>
          </a:p>
          <a:p>
            <a:pPr eaLnBrk="1" hangingPunct="1">
              <a:lnSpc>
                <a:spcPct val="80000"/>
              </a:lnSpc>
              <a:defRPr/>
            </a:pPr>
            <a:endParaRPr lang="en-US" sz="2400" dirty="0">
              <a:latin typeface="Calibri" panose="020F0502020204030204" pitchFamily="34" charset="0"/>
              <a:cs typeface="Calibri" panose="020F0502020204030204" pitchFamily="34" charset="0"/>
            </a:endParaRPr>
          </a:p>
          <a:p>
            <a:pPr eaLnBrk="1" hangingPunct="1">
              <a:lnSpc>
                <a:spcPct val="80000"/>
              </a:lnSpc>
              <a:defRPr/>
            </a:pPr>
            <a:r>
              <a:rPr lang="en-US" sz="2400" dirty="0">
                <a:latin typeface="Calibri" panose="020F0502020204030204" pitchFamily="34" charset="0"/>
                <a:cs typeface="Calibri" panose="020F0502020204030204" pitchFamily="34" charset="0"/>
              </a:rPr>
              <a:t>			         </a:t>
            </a:r>
            <a:r>
              <a:rPr lang="en-US" dirty="0">
                <a:latin typeface="Calibri" panose="020F0502020204030204" pitchFamily="34" charset="0"/>
                <a:cs typeface="Calibri" panose="020F0502020204030204" pitchFamily="34" charset="0"/>
              </a:rPr>
              <a:t>-Beck and Cable</a:t>
            </a:r>
          </a:p>
        </p:txBody>
      </p:sp>
      <p:pic>
        <p:nvPicPr>
          <p:cNvPr id="4" name="Picture 3">
            <a:extLst>
              <a:ext uri="{FF2B5EF4-FFF2-40B4-BE49-F238E27FC236}">
                <a16:creationId xmlns:a16="http://schemas.microsoft.com/office/drawing/2014/main" id="{5D024003-D3EE-4A7D-9062-75E896687BF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577" y="5791200"/>
            <a:ext cx="1382490" cy="967743"/>
          </a:xfrm>
          <a:prstGeom prst="rect">
            <a:avLst/>
          </a:prstGeom>
        </p:spPr>
      </p:pic>
      <p:pic>
        <p:nvPicPr>
          <p:cNvPr id="5" name="Picture 4">
            <a:extLst>
              <a:ext uri="{FF2B5EF4-FFF2-40B4-BE49-F238E27FC236}">
                <a16:creationId xmlns:a16="http://schemas.microsoft.com/office/drawing/2014/main" id="{D9C965B5-952A-4DF7-B9F7-694EC1A985B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42539" y="76200"/>
            <a:ext cx="893511" cy="893511"/>
          </a:xfrm>
          <a:prstGeom prst="rect">
            <a:avLst/>
          </a:prstGeom>
        </p:spPr>
      </p:pic>
      <p:sp>
        <p:nvSpPr>
          <p:cNvPr id="6" name="TextBox 5">
            <a:extLst>
              <a:ext uri="{FF2B5EF4-FFF2-40B4-BE49-F238E27FC236}">
                <a16:creationId xmlns:a16="http://schemas.microsoft.com/office/drawing/2014/main" id="{02CC9341-A3F6-4E52-9C51-0A750C7D7B2F}"/>
              </a:ext>
            </a:extLst>
          </p:cNvPr>
          <p:cNvSpPr txBox="1"/>
          <p:nvPr/>
        </p:nvSpPr>
        <p:spPr>
          <a:xfrm>
            <a:off x="0" y="0"/>
            <a:ext cx="3886200" cy="1815882"/>
          </a:xfrm>
          <a:prstGeom prst="rect">
            <a:avLst/>
          </a:prstGeom>
          <a:noFill/>
        </p:spPr>
        <p:txBody>
          <a:bodyPr wrap="square" rtlCol="0">
            <a:spAutoFit/>
          </a:bodyPr>
          <a:lstStyle/>
          <a:p>
            <a:pPr algn="ctr"/>
            <a:r>
              <a:rPr lang="en-US" sz="2800" b="1" dirty="0">
                <a:solidFill>
                  <a:schemeClr val="accent5">
                    <a:lumMod val="50000"/>
                  </a:schemeClr>
                </a:solidFill>
                <a:latin typeface="Calibri" panose="020F0502020204030204" pitchFamily="34" charset="0"/>
                <a:cs typeface="Calibri" panose="020F0502020204030204" pitchFamily="34" charset="0"/>
              </a:rPr>
              <a:t>Creating Advocates for Nature Through Meaningful, Engaging Interpretation</a:t>
            </a:r>
          </a:p>
        </p:txBody>
      </p:sp>
      <p:sp>
        <p:nvSpPr>
          <p:cNvPr id="3" name="TextBox 2">
            <a:extLst>
              <a:ext uri="{FF2B5EF4-FFF2-40B4-BE49-F238E27FC236}">
                <a16:creationId xmlns:a16="http://schemas.microsoft.com/office/drawing/2014/main" id="{C6278715-E060-42DB-801A-24A88D9C5186}"/>
              </a:ext>
            </a:extLst>
          </p:cNvPr>
          <p:cNvSpPr txBox="1"/>
          <p:nvPr/>
        </p:nvSpPr>
        <p:spPr>
          <a:xfrm>
            <a:off x="88577" y="1779746"/>
            <a:ext cx="3616888" cy="338554"/>
          </a:xfrm>
          <a:prstGeom prst="rect">
            <a:avLst/>
          </a:prstGeom>
          <a:noFill/>
        </p:spPr>
        <p:txBody>
          <a:bodyPr wrap="none" rtlCol="0">
            <a:spAutoFit/>
          </a:bodyPr>
          <a:lstStyle/>
          <a:p>
            <a:r>
              <a:rPr lang="en-US" sz="1600" dirty="0">
                <a:solidFill>
                  <a:srgbClr val="002060"/>
                </a:solidFill>
                <a:latin typeface="Calibri" panose="020F0502020204030204" pitchFamily="34" charset="0"/>
                <a:cs typeface="Calibri" panose="020F0502020204030204" pitchFamily="34" charset="0"/>
              </a:rPr>
              <a:t>Presented by Craig Hensley, TNT Biologist</a:t>
            </a:r>
          </a:p>
        </p:txBody>
      </p:sp>
    </p:spTree>
    <p:extLst>
      <p:ext uri="{BB962C8B-B14F-4D97-AF65-F5344CB8AC3E}">
        <p14:creationId xmlns:p14="http://schemas.microsoft.com/office/powerpoint/2010/main" val="1637986942"/>
      </p:ext>
    </p:extLst>
  </p:cSld>
  <p:clrMapOvr>
    <a:masterClrMapping/>
  </p:clrMapOvr>
  <mc:AlternateContent xmlns:mc="http://schemas.openxmlformats.org/markup-compatibility/2006" xmlns:p14="http://schemas.microsoft.com/office/powerpoint/2010/main">
    <mc:Choice Requires="p14">
      <p:transition spd="slow" p14:dur="2000" advTm="139441"/>
    </mc:Choice>
    <mc:Fallback xmlns="">
      <p:transition spd="slow" advTm="139441"/>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holding their hands up in the air&#10;&#10;Description automatically generated with medium confidence">
            <a:extLst>
              <a:ext uri="{FF2B5EF4-FFF2-40B4-BE49-F238E27FC236}">
                <a16:creationId xmlns:a16="http://schemas.microsoft.com/office/drawing/2014/main" id="{4136AD71-0B6D-4C67-9BBE-C11CC8C6E8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38600" y="2971800"/>
            <a:ext cx="4876800" cy="3657600"/>
          </a:xfrm>
          <a:prstGeom prst="rect">
            <a:avLst/>
          </a:prstGeom>
          <a:ln w="38100">
            <a:solidFill>
              <a:srgbClr val="002060"/>
            </a:solidFill>
          </a:ln>
        </p:spPr>
      </p:pic>
      <p:pic>
        <p:nvPicPr>
          <p:cNvPr id="5" name="Picture 4">
            <a:extLst>
              <a:ext uri="{FF2B5EF4-FFF2-40B4-BE49-F238E27FC236}">
                <a16:creationId xmlns:a16="http://schemas.microsoft.com/office/drawing/2014/main" id="{8820FF3B-E420-474D-A521-0514ED79F8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00" y="152400"/>
            <a:ext cx="4267200" cy="3200400"/>
          </a:xfrm>
          <a:prstGeom prst="rect">
            <a:avLst/>
          </a:prstGeom>
          <a:ln w="38100">
            <a:solidFill>
              <a:srgbClr val="002060"/>
            </a:solidFill>
          </a:ln>
        </p:spPr>
      </p:pic>
      <p:sp>
        <p:nvSpPr>
          <p:cNvPr id="6" name="TextBox 5">
            <a:extLst>
              <a:ext uri="{FF2B5EF4-FFF2-40B4-BE49-F238E27FC236}">
                <a16:creationId xmlns:a16="http://schemas.microsoft.com/office/drawing/2014/main" id="{E4CD1CA5-827E-4E90-9873-A8F7D21293FD}"/>
              </a:ext>
            </a:extLst>
          </p:cNvPr>
          <p:cNvSpPr txBox="1"/>
          <p:nvPr/>
        </p:nvSpPr>
        <p:spPr>
          <a:xfrm>
            <a:off x="2089513" y="147234"/>
            <a:ext cx="2253887" cy="276999"/>
          </a:xfrm>
          <a:prstGeom prst="rect">
            <a:avLst/>
          </a:prstGeom>
          <a:noFill/>
        </p:spPr>
        <p:txBody>
          <a:bodyPr wrap="none" rtlCol="0">
            <a:spAutoFit/>
          </a:bodyPr>
          <a:lstStyle/>
          <a:p>
            <a:r>
              <a:rPr lang="en-US" sz="1200" dirty="0">
                <a:latin typeface="Calibri" panose="020F0502020204030204" pitchFamily="34" charset="0"/>
                <a:cs typeface="Calibri" panose="020F0502020204030204" pitchFamily="34" charset="0"/>
              </a:rPr>
              <a:t>Tom Anderson, Friends of HCSNA</a:t>
            </a:r>
          </a:p>
        </p:txBody>
      </p:sp>
      <p:pic>
        <p:nvPicPr>
          <p:cNvPr id="8" name="Picture 7" descr="A group of people taking pictures&#10;&#10;Description automatically generated with medium confidence">
            <a:extLst>
              <a:ext uri="{FF2B5EF4-FFF2-40B4-BE49-F238E27FC236}">
                <a16:creationId xmlns:a16="http://schemas.microsoft.com/office/drawing/2014/main" id="{1ABEB99F-B3EE-4CC0-BC50-575FDFDF0A5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71800" y="685800"/>
            <a:ext cx="3371850" cy="3371850"/>
          </a:xfrm>
          <a:prstGeom prst="rect">
            <a:avLst/>
          </a:prstGeom>
          <a:ln>
            <a:solidFill>
              <a:srgbClr val="002060"/>
            </a:solidFill>
          </a:ln>
        </p:spPr>
      </p:pic>
      <p:pic>
        <p:nvPicPr>
          <p:cNvPr id="10" name="Picture 9" descr="A group of people sitting at tables&#10;&#10;Description automatically generated with low confidence">
            <a:extLst>
              <a:ext uri="{FF2B5EF4-FFF2-40B4-BE49-F238E27FC236}">
                <a16:creationId xmlns:a16="http://schemas.microsoft.com/office/drawing/2014/main" id="{2674FD41-6BCF-4053-972C-01741F9E3AA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5493" y="3550403"/>
            <a:ext cx="4064000" cy="3048000"/>
          </a:xfrm>
          <a:prstGeom prst="rect">
            <a:avLst/>
          </a:prstGeom>
          <a:ln w="38100">
            <a:solidFill>
              <a:srgbClr val="002060"/>
            </a:solidFill>
          </a:ln>
        </p:spPr>
      </p:pic>
      <p:sp>
        <p:nvSpPr>
          <p:cNvPr id="11" name="TextBox 10">
            <a:extLst>
              <a:ext uri="{FF2B5EF4-FFF2-40B4-BE49-F238E27FC236}">
                <a16:creationId xmlns:a16="http://schemas.microsoft.com/office/drawing/2014/main" id="{A3EA4062-15DB-4DF5-8E0D-03A7912E7805}"/>
              </a:ext>
            </a:extLst>
          </p:cNvPr>
          <p:cNvSpPr txBox="1"/>
          <p:nvPr/>
        </p:nvSpPr>
        <p:spPr>
          <a:xfrm>
            <a:off x="6842581" y="894397"/>
            <a:ext cx="1617369" cy="1477328"/>
          </a:xfrm>
          <a:prstGeom prst="rect">
            <a:avLst/>
          </a:prstGeom>
          <a:solidFill>
            <a:schemeClr val="accent6">
              <a:lumMod val="75000"/>
            </a:schemeClr>
          </a:solidFill>
        </p:spPr>
        <p:txBody>
          <a:bodyPr wrap="square" rtlCol="0">
            <a:spAutoFit/>
          </a:bodyPr>
          <a:lstStyle/>
          <a:p>
            <a:pPr algn="ctr"/>
            <a:r>
              <a:rPr lang="en-US" dirty="0">
                <a:latin typeface="Calibri" panose="020F0502020204030204" pitchFamily="34" charset="0"/>
                <a:cs typeface="Calibri" panose="020F0502020204030204" pitchFamily="34" charset="0"/>
              </a:rPr>
              <a:t>Guided, Formal or Non-Formal Interpretation:  Personal Interpretation</a:t>
            </a:r>
          </a:p>
        </p:txBody>
      </p:sp>
    </p:spTree>
    <p:extLst>
      <p:ext uri="{BB962C8B-B14F-4D97-AF65-F5344CB8AC3E}">
        <p14:creationId xmlns:p14="http://schemas.microsoft.com/office/powerpoint/2010/main" val="3792388260"/>
      </p:ext>
    </p:extLst>
  </p:cSld>
  <p:clrMapOvr>
    <a:masterClrMapping/>
  </p:clrMapOvr>
  <mc:AlternateContent xmlns:mc="http://schemas.openxmlformats.org/markup-compatibility/2006" xmlns:p14="http://schemas.microsoft.com/office/powerpoint/2010/main">
    <mc:Choice Requires="p14">
      <p:transition spd="slow" p14:dur="2000" advTm="20856"/>
    </mc:Choice>
    <mc:Fallback xmlns="">
      <p:transition spd="slow" advTm="20856"/>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3">
            <a:extLst>
              <a:ext uri="{FF2B5EF4-FFF2-40B4-BE49-F238E27FC236}">
                <a16:creationId xmlns:a16="http://schemas.microsoft.com/office/drawing/2014/main" id="{3D7B0D23-8A90-4CFC-9359-6867146A4CDE}"/>
              </a:ext>
            </a:extLst>
          </p:cNvPr>
          <p:cNvSpPr>
            <a:spLocks noGrp="1" noChangeArrowheads="1"/>
          </p:cNvSpPr>
          <p:nvPr>
            <p:ph type="body" idx="1"/>
          </p:nvPr>
        </p:nvSpPr>
        <p:spPr>
          <a:xfrm>
            <a:off x="533400" y="1290607"/>
            <a:ext cx="7765322" cy="4800600"/>
          </a:xfrm>
          <a:solidFill>
            <a:schemeClr val="accent6">
              <a:lumMod val="50000"/>
            </a:schemeClr>
          </a:solidFill>
        </p:spPr>
        <p:txBody>
          <a:bodyPr>
            <a:normAutofit fontScale="77500" lnSpcReduction="20000"/>
          </a:bodyPr>
          <a:lstStyle/>
          <a:p>
            <a:pPr eaLnBrk="1" hangingPunct="1">
              <a:defRPr/>
            </a:pPr>
            <a:r>
              <a:rPr lang="en-US" sz="2800" dirty="0">
                <a:latin typeface="Calibri" panose="020F0502020204030204" pitchFamily="34" charset="0"/>
                <a:cs typeface="Calibri" panose="020F0502020204030204" pitchFamily="34" charset="0"/>
              </a:rPr>
              <a:t>To deliver an organization’s </a:t>
            </a:r>
            <a:r>
              <a:rPr lang="en-US" sz="2800" dirty="0">
                <a:solidFill>
                  <a:srgbClr val="FFFF00"/>
                </a:solidFill>
                <a:latin typeface="Calibri" panose="020F0502020204030204" pitchFamily="34" charset="0"/>
                <a:cs typeface="Calibri" panose="020F0502020204030204" pitchFamily="34" charset="0"/>
              </a:rPr>
              <a:t>mission</a:t>
            </a:r>
            <a:r>
              <a:rPr lang="en-US" sz="2800" dirty="0">
                <a:latin typeface="Calibri" panose="020F0502020204030204" pitchFamily="34" charset="0"/>
                <a:cs typeface="Calibri" panose="020F0502020204030204" pitchFamily="34" charset="0"/>
              </a:rPr>
              <a:t> and enhance visitor </a:t>
            </a:r>
            <a:r>
              <a:rPr lang="en-US" sz="2800" dirty="0">
                <a:solidFill>
                  <a:srgbClr val="FFFF00"/>
                </a:solidFill>
                <a:latin typeface="Calibri" panose="020F0502020204030204" pitchFamily="34" charset="0"/>
                <a:cs typeface="Calibri" panose="020F0502020204030204" pitchFamily="34" charset="0"/>
              </a:rPr>
              <a:t>experiences</a:t>
            </a:r>
          </a:p>
          <a:p>
            <a:pPr eaLnBrk="1" hangingPunct="1">
              <a:defRPr/>
            </a:pPr>
            <a:endParaRPr lang="en-US" sz="2800" dirty="0">
              <a:latin typeface="Calibri" panose="020F0502020204030204" pitchFamily="34" charset="0"/>
              <a:cs typeface="Calibri" panose="020F0502020204030204" pitchFamily="34" charset="0"/>
            </a:endParaRPr>
          </a:p>
          <a:p>
            <a:pPr eaLnBrk="1" hangingPunct="1">
              <a:defRPr/>
            </a:pPr>
            <a:r>
              <a:rPr lang="en-US" sz="2800" dirty="0">
                <a:latin typeface="Calibri" panose="020F0502020204030204" pitchFamily="34" charset="0"/>
                <a:cs typeface="Calibri" panose="020F0502020204030204" pitchFamily="34" charset="0"/>
              </a:rPr>
              <a:t>To share the story of the land and its people, to draw connections between this history,  both cultural and natural, and the visitor – to help </a:t>
            </a:r>
            <a:r>
              <a:rPr lang="en-US" sz="2800" dirty="0">
                <a:solidFill>
                  <a:srgbClr val="FFFF00"/>
                </a:solidFill>
                <a:latin typeface="Calibri" panose="020F0502020204030204" pitchFamily="34" charset="0"/>
                <a:cs typeface="Calibri" panose="020F0502020204030204" pitchFamily="34" charset="0"/>
              </a:rPr>
              <a:t>“root people to where they live*”</a:t>
            </a:r>
            <a:endParaRPr lang="en-US" sz="2800" dirty="0">
              <a:latin typeface="Calibri" panose="020F0502020204030204" pitchFamily="34" charset="0"/>
              <a:cs typeface="Calibri" panose="020F0502020204030204" pitchFamily="34" charset="0"/>
            </a:endParaRPr>
          </a:p>
          <a:p>
            <a:pPr eaLnBrk="1" hangingPunct="1">
              <a:defRPr/>
            </a:pPr>
            <a:endParaRPr lang="en-US" sz="2800" dirty="0">
              <a:latin typeface="Calibri" panose="020F0502020204030204" pitchFamily="34" charset="0"/>
              <a:cs typeface="Calibri" panose="020F0502020204030204" pitchFamily="34" charset="0"/>
            </a:endParaRPr>
          </a:p>
          <a:p>
            <a:pPr eaLnBrk="1" hangingPunct="1">
              <a:defRPr/>
            </a:pPr>
            <a:r>
              <a:rPr lang="en-US" sz="2800" dirty="0">
                <a:solidFill>
                  <a:srgbClr val="FFFF00"/>
                </a:solidFill>
                <a:latin typeface="Calibri" panose="020F0502020204030204" pitchFamily="34" charset="0"/>
                <a:cs typeface="Calibri" panose="020F0502020204030204" pitchFamily="34" charset="0"/>
              </a:rPr>
              <a:t>To</a:t>
            </a:r>
            <a:r>
              <a:rPr lang="en-US" sz="2800" dirty="0">
                <a:latin typeface="Calibri" panose="020F0502020204030204" pitchFamily="34" charset="0"/>
                <a:cs typeface="Calibri" panose="020F0502020204030204" pitchFamily="34" charset="0"/>
              </a:rPr>
              <a:t> </a:t>
            </a:r>
            <a:r>
              <a:rPr lang="en-US" sz="2800" dirty="0">
                <a:solidFill>
                  <a:srgbClr val="FFFF00"/>
                </a:solidFill>
                <a:latin typeface="Calibri" panose="020F0502020204030204" pitchFamily="34" charset="0"/>
                <a:cs typeface="Calibri" panose="020F0502020204030204" pitchFamily="34" charset="0"/>
              </a:rPr>
              <a:t>welcome all visitors </a:t>
            </a:r>
            <a:r>
              <a:rPr lang="en-US" sz="2800" dirty="0">
                <a:latin typeface="Calibri" panose="020F0502020204030204" pitchFamily="34" charset="0"/>
                <a:cs typeface="Calibri" panose="020F0502020204030204" pitchFamily="34" charset="0"/>
              </a:rPr>
              <a:t>to those spaces where they can </a:t>
            </a:r>
            <a:r>
              <a:rPr lang="en-US" sz="2800" dirty="0">
                <a:solidFill>
                  <a:srgbClr val="FFFF00"/>
                </a:solidFill>
                <a:latin typeface="Calibri" panose="020F0502020204030204" pitchFamily="34" charset="0"/>
                <a:cs typeface="Calibri" panose="020F0502020204030204" pitchFamily="34" charset="0"/>
              </a:rPr>
              <a:t>create their own connections </a:t>
            </a:r>
            <a:r>
              <a:rPr lang="en-US" sz="2800" dirty="0">
                <a:latin typeface="Calibri" panose="020F0502020204030204" pitchFamily="34" charset="0"/>
                <a:cs typeface="Calibri" panose="020F0502020204030204" pitchFamily="34" charset="0"/>
              </a:rPr>
              <a:t>in order that they may come to join others in </a:t>
            </a:r>
            <a:r>
              <a:rPr lang="en-US" sz="2800" dirty="0">
                <a:solidFill>
                  <a:srgbClr val="FFFF00"/>
                </a:solidFill>
                <a:latin typeface="Calibri" panose="020F0502020204030204" pitchFamily="34" charset="0"/>
                <a:cs typeface="Calibri" panose="020F0502020204030204" pitchFamily="34" charset="0"/>
              </a:rPr>
              <a:t>developing care for, and stewardship of, those resources</a:t>
            </a:r>
          </a:p>
        </p:txBody>
      </p:sp>
      <p:sp>
        <p:nvSpPr>
          <p:cNvPr id="4" name="TextBox 3">
            <a:extLst>
              <a:ext uri="{FF2B5EF4-FFF2-40B4-BE49-F238E27FC236}">
                <a16:creationId xmlns:a16="http://schemas.microsoft.com/office/drawing/2014/main" id="{F7D6B711-A812-43AC-BED8-774D87115612}"/>
              </a:ext>
            </a:extLst>
          </p:cNvPr>
          <p:cNvSpPr txBox="1"/>
          <p:nvPr/>
        </p:nvSpPr>
        <p:spPr>
          <a:xfrm>
            <a:off x="76200" y="228600"/>
            <a:ext cx="7242880" cy="707886"/>
          </a:xfrm>
          <a:prstGeom prst="rect">
            <a:avLst/>
          </a:prstGeom>
          <a:noFill/>
        </p:spPr>
        <p:txBody>
          <a:bodyPr wrap="none" rtlCol="0">
            <a:spAutoFit/>
          </a:bodyPr>
          <a:lstStyle/>
          <a:p>
            <a:r>
              <a:rPr lang="en-US" sz="4000" dirty="0">
                <a:solidFill>
                  <a:srgbClr val="FFFF00"/>
                </a:solidFill>
                <a:latin typeface="Calibri" panose="020F0502020204030204" pitchFamily="34" charset="0"/>
                <a:cs typeface="Calibri" panose="020F0502020204030204" pitchFamily="34" charset="0"/>
              </a:rPr>
              <a:t>Why We Engage in Interpretation</a:t>
            </a:r>
          </a:p>
        </p:txBody>
      </p:sp>
      <p:sp>
        <p:nvSpPr>
          <p:cNvPr id="2" name="TextBox 1">
            <a:extLst>
              <a:ext uri="{FF2B5EF4-FFF2-40B4-BE49-F238E27FC236}">
                <a16:creationId xmlns:a16="http://schemas.microsoft.com/office/drawing/2014/main" id="{1D1163FC-1C76-47EA-AE17-47587E1ADC0F}"/>
              </a:ext>
            </a:extLst>
          </p:cNvPr>
          <p:cNvSpPr txBox="1"/>
          <p:nvPr/>
        </p:nvSpPr>
        <p:spPr>
          <a:xfrm>
            <a:off x="5092057" y="6553200"/>
            <a:ext cx="4051943" cy="276999"/>
          </a:xfrm>
          <a:prstGeom prst="rect">
            <a:avLst/>
          </a:prstGeom>
          <a:noFill/>
        </p:spPr>
        <p:txBody>
          <a:bodyPr wrap="none" rtlCol="0">
            <a:spAutoFit/>
          </a:bodyPr>
          <a:lstStyle/>
          <a:p>
            <a:r>
              <a:rPr lang="en-US" sz="1200" dirty="0">
                <a:latin typeface="Calibri" panose="020F0502020204030204" pitchFamily="34" charset="0"/>
                <a:cs typeface="Calibri" panose="020F0502020204030204" pitchFamily="34" charset="0"/>
              </a:rPr>
              <a:t>*quoted from Jaime Gonzalez with Texas Nature Conservancy </a:t>
            </a:r>
          </a:p>
        </p:txBody>
      </p:sp>
    </p:spTree>
    <p:custDataLst>
      <p:tags r:id="rId1"/>
    </p:custDataLst>
    <p:extLst>
      <p:ext uri="{BB962C8B-B14F-4D97-AF65-F5344CB8AC3E}">
        <p14:creationId xmlns:p14="http://schemas.microsoft.com/office/powerpoint/2010/main" val="526535796"/>
      </p:ext>
    </p:extLst>
  </p:cSld>
  <p:clrMapOvr>
    <a:masterClrMapping/>
  </p:clrMapOvr>
  <mc:AlternateContent xmlns:mc="http://schemas.openxmlformats.org/markup-compatibility/2006" xmlns:p14="http://schemas.microsoft.com/office/powerpoint/2010/main">
    <mc:Choice Requires="p14">
      <p:transition spd="slow" p14:dur="2000" advTm="53979"/>
    </mc:Choice>
    <mc:Fallback xmlns="">
      <p:transition spd="slow" advTm="53979"/>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7411">
                                            <p:txEl>
                                              <p:pRg st="0" end="0"/>
                                            </p:txEl>
                                          </p:spTgt>
                                        </p:tgtEl>
                                        <p:attrNameLst>
                                          <p:attrName>style.visibility</p:attrName>
                                        </p:attrNameLst>
                                      </p:cBhvr>
                                      <p:to>
                                        <p:strVal val="visible"/>
                                      </p:to>
                                    </p:set>
                                    <p:animEffect transition="in" filter="dissolve">
                                      <p:cBhvr>
                                        <p:cTn id="7" dur="500"/>
                                        <p:tgtEl>
                                          <p:spTgt spid="1741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17411">
                                            <p:txEl>
                                              <p:pRg st="2" end="2"/>
                                            </p:txEl>
                                          </p:spTgt>
                                        </p:tgtEl>
                                        <p:attrNameLst>
                                          <p:attrName>style.visibility</p:attrName>
                                        </p:attrNameLst>
                                      </p:cBhvr>
                                      <p:to>
                                        <p:strVal val="visible"/>
                                      </p:to>
                                    </p:set>
                                    <p:animEffect transition="in" filter="dissolve">
                                      <p:cBhvr>
                                        <p:cTn id="12" dur="500"/>
                                        <p:tgtEl>
                                          <p:spTgt spid="17411">
                                            <p:txEl>
                                              <p:pRg st="2" end="2"/>
                                            </p:txEl>
                                          </p:spTgt>
                                        </p:tgtEl>
                                      </p:cBhvr>
                                    </p:animEffect>
                                  </p:childTnLst>
                                </p:cTn>
                              </p:par>
                              <p:par>
                                <p:cTn id="13" presetID="1"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41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3">
            <a:extLst>
              <a:ext uri="{FF2B5EF4-FFF2-40B4-BE49-F238E27FC236}">
                <a16:creationId xmlns:a16="http://schemas.microsoft.com/office/drawing/2014/main" id="{5A20F5EB-3DEE-4048-957D-5D8E5E516039}"/>
              </a:ext>
            </a:extLst>
          </p:cNvPr>
          <p:cNvSpPr>
            <a:spLocks noGrp="1" noChangeArrowheads="1"/>
          </p:cNvSpPr>
          <p:nvPr>
            <p:ph type="body" idx="1"/>
          </p:nvPr>
        </p:nvSpPr>
        <p:spPr>
          <a:xfrm>
            <a:off x="533400" y="1680790"/>
            <a:ext cx="5029200" cy="4419600"/>
          </a:xfrm>
        </p:spPr>
        <p:txBody>
          <a:bodyPr>
            <a:noAutofit/>
          </a:bodyPr>
          <a:lstStyle/>
          <a:p>
            <a:pPr eaLnBrk="1" hangingPunct="1">
              <a:defRPr/>
            </a:pPr>
            <a:r>
              <a:rPr lang="en-US" sz="2800" b="1" dirty="0">
                <a:solidFill>
                  <a:srgbClr val="FFFF00"/>
                </a:solidFill>
                <a:effectLst/>
                <a:latin typeface="Calibri" panose="020F0502020204030204" pitchFamily="34" charset="0"/>
                <a:cs typeface="Calibri" panose="020F0502020204030204" pitchFamily="34" charset="0"/>
              </a:rPr>
              <a:t>T</a:t>
            </a:r>
            <a:r>
              <a:rPr lang="en-US" sz="2800" dirty="0">
                <a:effectLst/>
                <a:latin typeface="Calibri" panose="020F0502020204030204" pitchFamily="34" charset="0"/>
                <a:cs typeface="Calibri" panose="020F0502020204030204" pitchFamily="34" charset="0"/>
              </a:rPr>
              <a:t>hematic</a:t>
            </a:r>
          </a:p>
          <a:p>
            <a:pPr eaLnBrk="1" hangingPunct="1">
              <a:defRPr/>
            </a:pPr>
            <a:r>
              <a:rPr lang="en-US" sz="2800" b="1" dirty="0">
                <a:solidFill>
                  <a:srgbClr val="FFFF00"/>
                </a:solidFill>
                <a:effectLst/>
                <a:latin typeface="Calibri" panose="020F0502020204030204" pitchFamily="34" charset="0"/>
                <a:cs typeface="Calibri" panose="020F0502020204030204" pitchFamily="34" charset="0"/>
              </a:rPr>
              <a:t>O</a:t>
            </a:r>
            <a:r>
              <a:rPr lang="en-US" sz="2800" dirty="0">
                <a:effectLst/>
                <a:latin typeface="Calibri" panose="020F0502020204030204" pitchFamily="34" charset="0"/>
                <a:cs typeface="Calibri" panose="020F0502020204030204" pitchFamily="34" charset="0"/>
              </a:rPr>
              <a:t>rganized</a:t>
            </a:r>
          </a:p>
          <a:p>
            <a:pPr eaLnBrk="1" hangingPunct="1">
              <a:defRPr/>
            </a:pPr>
            <a:r>
              <a:rPr lang="en-US" sz="2800" b="1" dirty="0">
                <a:solidFill>
                  <a:srgbClr val="FFFF00"/>
                </a:solidFill>
                <a:effectLst/>
                <a:latin typeface="Calibri" panose="020F0502020204030204" pitchFamily="34" charset="0"/>
                <a:cs typeface="Calibri" panose="020F0502020204030204" pitchFamily="34" charset="0"/>
              </a:rPr>
              <a:t>R</a:t>
            </a:r>
            <a:r>
              <a:rPr lang="en-US" sz="2800" dirty="0">
                <a:effectLst/>
                <a:latin typeface="Calibri" panose="020F0502020204030204" pitchFamily="34" charset="0"/>
                <a:cs typeface="Calibri" panose="020F0502020204030204" pitchFamily="34" charset="0"/>
              </a:rPr>
              <a:t>elevant</a:t>
            </a:r>
          </a:p>
          <a:p>
            <a:pPr eaLnBrk="1" hangingPunct="1">
              <a:defRPr/>
            </a:pPr>
            <a:r>
              <a:rPr lang="en-US" sz="2800" b="1" dirty="0">
                <a:solidFill>
                  <a:srgbClr val="FFFF00"/>
                </a:solidFill>
                <a:effectLst/>
                <a:latin typeface="Calibri" panose="020F0502020204030204" pitchFamily="34" charset="0"/>
                <a:cs typeface="Calibri" panose="020F0502020204030204" pitchFamily="34" charset="0"/>
              </a:rPr>
              <a:t>E</a:t>
            </a:r>
            <a:r>
              <a:rPr lang="en-US" sz="2800" dirty="0">
                <a:effectLst/>
                <a:latin typeface="Calibri" panose="020F0502020204030204" pitchFamily="34" charset="0"/>
                <a:cs typeface="Calibri" panose="020F0502020204030204" pitchFamily="34" charset="0"/>
              </a:rPr>
              <a:t>njoyable</a:t>
            </a:r>
          </a:p>
          <a:p>
            <a:pPr>
              <a:defRPr/>
            </a:pPr>
            <a:r>
              <a:rPr lang="en-US" sz="2800" dirty="0">
                <a:effectLst/>
                <a:latin typeface="Calibri" panose="020F0502020204030204" pitchFamily="34" charset="0"/>
                <a:cs typeface="Calibri" panose="020F0502020204030204" pitchFamily="34" charset="0"/>
              </a:rPr>
              <a:t>Accurate</a:t>
            </a:r>
          </a:p>
          <a:p>
            <a:pPr>
              <a:defRPr/>
            </a:pPr>
            <a:r>
              <a:rPr lang="en-US" sz="2800" dirty="0">
                <a:effectLst/>
                <a:latin typeface="Calibri" panose="020F0502020204030204" pitchFamily="34" charset="0"/>
                <a:cs typeface="Calibri" panose="020F0502020204030204" pitchFamily="34" charset="0"/>
              </a:rPr>
              <a:t>Engaging</a:t>
            </a:r>
          </a:p>
          <a:p>
            <a:pPr>
              <a:defRPr/>
            </a:pPr>
            <a:r>
              <a:rPr lang="en-US" sz="2800" dirty="0">
                <a:effectLst/>
                <a:latin typeface="Calibri" panose="020F0502020204030204" pitchFamily="34" charset="0"/>
                <a:cs typeface="Calibri" panose="020F0502020204030204" pitchFamily="34" charset="0"/>
              </a:rPr>
              <a:t>Sensory</a:t>
            </a:r>
          </a:p>
          <a:p>
            <a:pPr eaLnBrk="1" hangingPunct="1">
              <a:defRPr/>
            </a:pPr>
            <a:endParaRPr lang="en-US" sz="2800" dirty="0">
              <a:effectLst/>
              <a:latin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270A95C8-CEF0-418C-A70F-80046E1533DE}"/>
              </a:ext>
            </a:extLst>
          </p:cNvPr>
          <p:cNvSpPr txBox="1"/>
          <p:nvPr/>
        </p:nvSpPr>
        <p:spPr>
          <a:xfrm>
            <a:off x="801705" y="309920"/>
            <a:ext cx="7540590" cy="707886"/>
          </a:xfrm>
          <a:prstGeom prst="rect">
            <a:avLst/>
          </a:prstGeom>
          <a:noFill/>
        </p:spPr>
        <p:txBody>
          <a:bodyPr wrap="none" rtlCol="0">
            <a:spAutoFit/>
          </a:bodyPr>
          <a:lstStyle/>
          <a:p>
            <a:r>
              <a:rPr lang="en-US" sz="4000" dirty="0">
                <a:solidFill>
                  <a:srgbClr val="FFFF00"/>
                </a:solidFill>
                <a:latin typeface="Calibri" panose="020F0502020204030204" pitchFamily="34" charset="0"/>
                <a:cs typeface="Calibri" panose="020F0502020204030204" pitchFamily="34" charset="0"/>
              </a:rPr>
              <a:t>Essential Qualities of Interpretation</a:t>
            </a:r>
          </a:p>
        </p:txBody>
      </p:sp>
      <p:sp>
        <p:nvSpPr>
          <p:cNvPr id="5" name="TextBox 4">
            <a:extLst>
              <a:ext uri="{FF2B5EF4-FFF2-40B4-BE49-F238E27FC236}">
                <a16:creationId xmlns:a16="http://schemas.microsoft.com/office/drawing/2014/main" id="{088EE945-74F2-4748-8FBC-B8941D1C4204}"/>
              </a:ext>
            </a:extLst>
          </p:cNvPr>
          <p:cNvSpPr txBox="1"/>
          <p:nvPr/>
        </p:nvSpPr>
        <p:spPr>
          <a:xfrm>
            <a:off x="3429000" y="6409580"/>
            <a:ext cx="5602559" cy="276999"/>
          </a:xfrm>
          <a:prstGeom prst="rect">
            <a:avLst/>
          </a:prstGeom>
          <a:noFill/>
        </p:spPr>
        <p:txBody>
          <a:bodyPr wrap="none" rtlCol="0">
            <a:spAutoFit/>
          </a:bodyPr>
          <a:lstStyle/>
          <a:p>
            <a:r>
              <a:rPr lang="en-US" sz="1200" dirty="0"/>
              <a:t>*T.O.R.E. from “Interpretation: Making A Difference on Purpose” by Sam Ham</a:t>
            </a:r>
          </a:p>
        </p:txBody>
      </p:sp>
      <p:pic>
        <p:nvPicPr>
          <p:cNvPr id="6" name="Picture 3" descr="C:\Users\Craig\Documents\Craig Hensley\Schlagle BirdBanding3.3.2012\IMG_9269.JPG">
            <a:extLst>
              <a:ext uri="{FF2B5EF4-FFF2-40B4-BE49-F238E27FC236}">
                <a16:creationId xmlns:a16="http://schemas.microsoft.com/office/drawing/2014/main" id="{8A4B155D-77A9-464C-ACAC-C91F026C230D}"/>
              </a:ext>
            </a:extLst>
          </p:cNvPr>
          <p:cNvPicPr>
            <a:picLocks noChangeAspect="1" noChangeArrowheads="1"/>
          </p:cNvPicPr>
          <p:nvPr/>
        </p:nvPicPr>
        <p:blipFill>
          <a:blip r:embed="rId4" cstate="print"/>
          <a:srcRect l="17949" t="9615" r="14103" b="28846"/>
          <a:stretch>
            <a:fillRect/>
          </a:stretch>
        </p:blipFill>
        <p:spPr bwMode="auto">
          <a:xfrm>
            <a:off x="2667000" y="2061790"/>
            <a:ext cx="6057899" cy="3657600"/>
          </a:xfrm>
          <a:prstGeom prst="rect">
            <a:avLst/>
          </a:prstGeom>
          <a:noFill/>
          <a:ln w="38100">
            <a:solidFill>
              <a:srgbClr val="002060"/>
            </a:solidFill>
          </a:ln>
        </p:spPr>
      </p:pic>
    </p:spTree>
    <p:custDataLst>
      <p:tags r:id="rId1"/>
    </p:custDataLst>
    <p:extLst>
      <p:ext uri="{BB962C8B-B14F-4D97-AF65-F5344CB8AC3E}">
        <p14:creationId xmlns:p14="http://schemas.microsoft.com/office/powerpoint/2010/main" val="3909394172"/>
      </p:ext>
    </p:extLst>
  </p:cSld>
  <p:clrMapOvr>
    <a:masterClrMapping/>
  </p:clrMapOvr>
  <p:transition spd="slow" advTm="43991"/>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43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43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435">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843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43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843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843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Rectangle 3">
            <a:extLst>
              <a:ext uri="{FF2B5EF4-FFF2-40B4-BE49-F238E27FC236}">
                <a16:creationId xmlns:a16="http://schemas.microsoft.com/office/drawing/2014/main" id="{FBA011C7-E2F1-4CCF-A4DD-1821D85F6694}"/>
              </a:ext>
            </a:extLst>
          </p:cNvPr>
          <p:cNvSpPr>
            <a:spLocks noGrp="1" noChangeArrowheads="1"/>
          </p:cNvSpPr>
          <p:nvPr>
            <p:ph idx="1"/>
          </p:nvPr>
        </p:nvSpPr>
        <p:spPr>
          <a:xfrm>
            <a:off x="152400" y="1371600"/>
            <a:ext cx="4648200" cy="5105400"/>
          </a:xfrm>
        </p:spPr>
        <p:txBody>
          <a:bodyPr>
            <a:normAutofit fontScale="92500" lnSpcReduction="20000"/>
          </a:bodyPr>
          <a:lstStyle/>
          <a:p>
            <a:pPr eaLnBrk="1" fontAlgn="auto" hangingPunct="1">
              <a:spcAft>
                <a:spcPts val="0"/>
              </a:spcAft>
              <a:defRPr/>
            </a:pPr>
            <a:r>
              <a:rPr lang="en-US" sz="2800" dirty="0">
                <a:latin typeface="Calibri" panose="020F0502020204030204" pitchFamily="34" charset="0"/>
                <a:cs typeface="Calibri" panose="020F0502020204030204" pitchFamily="34" charset="0"/>
              </a:rPr>
              <a:t>Welcomes </a:t>
            </a:r>
            <a:r>
              <a:rPr lang="en-US" sz="2800" dirty="0">
                <a:effectLst/>
                <a:latin typeface="Calibri" panose="020F0502020204030204" pitchFamily="34" charset="0"/>
                <a:cs typeface="Calibri" panose="020F0502020204030204" pitchFamily="34" charset="0"/>
              </a:rPr>
              <a:t>everyone</a:t>
            </a:r>
          </a:p>
          <a:p>
            <a:pPr eaLnBrk="1" fontAlgn="auto" hangingPunct="1">
              <a:spcAft>
                <a:spcPts val="0"/>
              </a:spcAft>
              <a:defRPr/>
            </a:pPr>
            <a:r>
              <a:rPr lang="en-US" sz="2800" dirty="0">
                <a:latin typeface="Calibri" panose="020F0502020204030204" pitchFamily="34" charset="0"/>
                <a:cs typeface="Calibri" panose="020F0502020204030204" pitchFamily="34" charset="0"/>
              </a:rPr>
              <a:t>Presents accurate and science-based information; stays away from personal opinions</a:t>
            </a:r>
          </a:p>
          <a:p>
            <a:pPr eaLnBrk="1" fontAlgn="auto" hangingPunct="1">
              <a:spcAft>
                <a:spcPts val="0"/>
              </a:spcAft>
              <a:defRPr/>
            </a:pPr>
            <a:r>
              <a:rPr lang="en-US" sz="2800" dirty="0">
                <a:latin typeface="Calibri" panose="020F0502020204030204" pitchFamily="34" charset="0"/>
                <a:cs typeface="Calibri" panose="020F0502020204030204" pitchFamily="34" charset="0"/>
              </a:rPr>
              <a:t>Isn’t afraid of complexity</a:t>
            </a:r>
          </a:p>
          <a:p>
            <a:pPr eaLnBrk="1" fontAlgn="auto" hangingPunct="1">
              <a:spcAft>
                <a:spcPts val="0"/>
              </a:spcAft>
              <a:defRPr/>
            </a:pPr>
            <a:r>
              <a:rPr lang="en-US" sz="2800" dirty="0">
                <a:latin typeface="Calibri" panose="020F0502020204030204" pitchFamily="34" charset="0"/>
                <a:cs typeface="Calibri" panose="020F0502020204030204" pitchFamily="34" charset="0"/>
              </a:rPr>
              <a:t>Treats the audience as intelligent – including children</a:t>
            </a:r>
          </a:p>
          <a:p>
            <a:pPr eaLnBrk="1" fontAlgn="auto" hangingPunct="1">
              <a:spcAft>
                <a:spcPts val="0"/>
              </a:spcAft>
              <a:defRPr/>
            </a:pPr>
            <a:r>
              <a:rPr lang="en-US" sz="2800" dirty="0">
                <a:latin typeface="Calibri" panose="020F0502020204030204" pitchFamily="34" charset="0"/>
                <a:cs typeface="Calibri" panose="020F0502020204030204" pitchFamily="34" charset="0"/>
              </a:rPr>
              <a:t>Encourages dialogue</a:t>
            </a:r>
          </a:p>
          <a:p>
            <a:pPr eaLnBrk="1" fontAlgn="auto" hangingPunct="1">
              <a:spcAft>
                <a:spcPts val="0"/>
              </a:spcAft>
              <a:defRPr/>
            </a:pPr>
            <a:r>
              <a:rPr lang="en-US" sz="2800" dirty="0">
                <a:latin typeface="Calibri" panose="020F0502020204030204" pitchFamily="34" charset="0"/>
                <a:cs typeface="Calibri" panose="020F0502020204030204" pitchFamily="34" charset="0"/>
              </a:rPr>
              <a:t>Is in tune with audience needs whether basic comfort or learning styles </a:t>
            </a:r>
          </a:p>
          <a:p>
            <a:pPr eaLnBrk="1" fontAlgn="auto" hangingPunct="1">
              <a:spcAft>
                <a:spcPts val="0"/>
              </a:spcAft>
              <a:defRPr/>
            </a:pPr>
            <a:endParaRPr lang="en-US" dirty="0">
              <a:latin typeface="Calibri" panose="020F0502020204030204" pitchFamily="34" charset="0"/>
              <a:cs typeface="Calibri" panose="020F0502020204030204" pitchFamily="34" charset="0"/>
            </a:endParaRPr>
          </a:p>
        </p:txBody>
      </p:sp>
      <p:pic>
        <p:nvPicPr>
          <p:cNvPr id="35844" name="Picture 4" descr="Doris Mager 057">
            <a:extLst>
              <a:ext uri="{FF2B5EF4-FFF2-40B4-BE49-F238E27FC236}">
                <a16:creationId xmlns:a16="http://schemas.microsoft.com/office/drawing/2014/main" id="{770B16A9-653F-4780-B0D6-013BD71802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8163" r="16327"/>
          <a:stretch>
            <a:fillRect/>
          </a:stretch>
        </p:blipFill>
        <p:spPr bwMode="auto">
          <a:xfrm>
            <a:off x="4953000" y="2133600"/>
            <a:ext cx="4038600" cy="3324225"/>
          </a:xfrm>
          <a:prstGeom prst="rect">
            <a:avLst/>
          </a:prstGeom>
          <a:noFill/>
          <a:ln w="38100">
            <a:solidFill>
              <a:srgbClr val="002060"/>
            </a:solidFill>
            <a:miter lim="800000"/>
            <a:headEnd/>
            <a:tailEnd/>
          </a:ln>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D6B67F9-BD9F-43F1-B212-309126596F07}"/>
              </a:ext>
            </a:extLst>
          </p:cNvPr>
          <p:cNvSpPr txBox="1"/>
          <p:nvPr/>
        </p:nvSpPr>
        <p:spPr>
          <a:xfrm>
            <a:off x="7617057" y="5486400"/>
            <a:ext cx="1374543" cy="276999"/>
          </a:xfrm>
          <a:prstGeom prst="rect">
            <a:avLst/>
          </a:prstGeom>
          <a:noFill/>
        </p:spPr>
        <p:txBody>
          <a:bodyPr wrap="none" rtlCol="0">
            <a:spAutoFit/>
          </a:bodyPr>
          <a:lstStyle/>
          <a:p>
            <a:r>
              <a:rPr lang="en-US" sz="1200" dirty="0">
                <a:latin typeface="Calibri" panose="020F0502020204030204" pitchFamily="34" charset="0"/>
                <a:cs typeface="Calibri" panose="020F0502020204030204" pitchFamily="34" charset="0"/>
              </a:rPr>
              <a:t>J. W. Pieper, AAMN</a:t>
            </a:r>
          </a:p>
        </p:txBody>
      </p:sp>
      <p:sp>
        <p:nvSpPr>
          <p:cNvPr id="3" name="TextBox 2">
            <a:extLst>
              <a:ext uri="{FF2B5EF4-FFF2-40B4-BE49-F238E27FC236}">
                <a16:creationId xmlns:a16="http://schemas.microsoft.com/office/drawing/2014/main" id="{383F9BE6-7A7D-4AF9-9B0C-F00E65CD7A51}"/>
              </a:ext>
            </a:extLst>
          </p:cNvPr>
          <p:cNvSpPr txBox="1"/>
          <p:nvPr/>
        </p:nvSpPr>
        <p:spPr>
          <a:xfrm>
            <a:off x="1894151" y="304800"/>
            <a:ext cx="5355697" cy="707886"/>
          </a:xfrm>
          <a:prstGeom prst="rect">
            <a:avLst/>
          </a:prstGeom>
          <a:noFill/>
        </p:spPr>
        <p:txBody>
          <a:bodyPr wrap="none" rtlCol="0">
            <a:spAutoFit/>
          </a:bodyPr>
          <a:lstStyle/>
          <a:p>
            <a:r>
              <a:rPr lang="en-US" sz="4000" dirty="0">
                <a:solidFill>
                  <a:srgbClr val="FFFF00"/>
                </a:solidFill>
                <a:latin typeface="Calibri" panose="020F0502020204030204" pitchFamily="34" charset="0"/>
                <a:cs typeface="Calibri" panose="020F0502020204030204" pitchFamily="34" charset="0"/>
              </a:rPr>
              <a:t>Successful Interpretation</a:t>
            </a:r>
          </a:p>
        </p:txBody>
      </p:sp>
    </p:spTree>
    <p:extLst>
      <p:ext uri="{BB962C8B-B14F-4D97-AF65-F5344CB8AC3E}">
        <p14:creationId xmlns:p14="http://schemas.microsoft.com/office/powerpoint/2010/main" val="3964757944"/>
      </p:ext>
    </p:extLst>
  </p:cSld>
  <p:clrMapOvr>
    <a:masterClrMapping/>
  </p:clrMapOvr>
  <mc:AlternateContent xmlns:mc="http://schemas.openxmlformats.org/markup-compatibility/2006" xmlns:p14="http://schemas.microsoft.com/office/powerpoint/2010/main">
    <mc:Choice Requires="p14">
      <p:transition spd="slow" p14:dur="2000" advTm="41962"/>
    </mc:Choice>
    <mc:Fallback xmlns="">
      <p:transition spd="slow" advTm="41962"/>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D0AD17C-58EC-4DBA-B1F0-9EEDD5FA07E5}"/>
              </a:ext>
            </a:extLst>
          </p:cNvPr>
          <p:cNvSpPr>
            <a:spLocks noGrp="1"/>
          </p:cNvSpPr>
          <p:nvPr>
            <p:ph idx="1"/>
          </p:nvPr>
        </p:nvSpPr>
        <p:spPr>
          <a:xfrm>
            <a:off x="689339" y="4716427"/>
            <a:ext cx="7765322" cy="1751965"/>
          </a:xfrm>
          <a:solidFill>
            <a:schemeClr val="accent6">
              <a:lumMod val="50000"/>
            </a:schemeClr>
          </a:solidFill>
        </p:spPr>
        <p:txBody>
          <a:bodyPr>
            <a:noAutofit/>
          </a:bodyPr>
          <a:lstStyle/>
          <a:p>
            <a:r>
              <a:rPr lang="en-US" dirty="0">
                <a:latin typeface="Calibri" panose="020F0502020204030204" pitchFamily="34" charset="0"/>
                <a:cs typeface="Calibri" panose="020F0502020204030204" pitchFamily="34" charset="0"/>
              </a:rPr>
              <a:t>While factual information is important, it is not the end game of interpretation; it often is for teaching</a:t>
            </a:r>
          </a:p>
          <a:p>
            <a:r>
              <a:rPr lang="en-US" dirty="0">
                <a:latin typeface="Calibri" panose="020F0502020204030204" pitchFamily="34" charset="0"/>
                <a:cs typeface="Calibri" panose="020F0502020204030204" pitchFamily="34" charset="0"/>
              </a:rPr>
              <a:t>The greater goal of interpretation is to communicate a message that answers the question “so what?”</a:t>
            </a:r>
          </a:p>
        </p:txBody>
      </p:sp>
      <p:sp>
        <p:nvSpPr>
          <p:cNvPr id="5" name="TextBox 4">
            <a:extLst>
              <a:ext uri="{FF2B5EF4-FFF2-40B4-BE49-F238E27FC236}">
                <a16:creationId xmlns:a16="http://schemas.microsoft.com/office/drawing/2014/main" id="{5F94738B-500B-43F5-A5B8-374595FC77D5}"/>
              </a:ext>
            </a:extLst>
          </p:cNvPr>
          <p:cNvSpPr txBox="1"/>
          <p:nvPr/>
        </p:nvSpPr>
        <p:spPr>
          <a:xfrm>
            <a:off x="1524000" y="19249"/>
            <a:ext cx="5943600" cy="707886"/>
          </a:xfrm>
          <a:prstGeom prst="rect">
            <a:avLst/>
          </a:prstGeom>
          <a:noFill/>
        </p:spPr>
        <p:txBody>
          <a:bodyPr wrap="square">
            <a:spAutoFit/>
          </a:bodyPr>
          <a:lstStyle/>
          <a:p>
            <a:pPr marL="0" indent="0">
              <a:buNone/>
            </a:pPr>
            <a:r>
              <a:rPr lang="en-US" sz="4000" dirty="0">
                <a:solidFill>
                  <a:srgbClr val="FFFF00"/>
                </a:solidFill>
                <a:latin typeface="Calibri" panose="020F0502020204030204" pitchFamily="34" charset="0"/>
                <a:cs typeface="Calibri" panose="020F0502020204030204" pitchFamily="34" charset="0"/>
              </a:rPr>
              <a:t>Interpretation vs. Teaching</a:t>
            </a:r>
          </a:p>
        </p:txBody>
      </p:sp>
      <p:pic>
        <p:nvPicPr>
          <p:cNvPr id="6146" name="Picture 2" descr="10 Tips for Keeping Your Teachers Motivated | Chalk">
            <a:extLst>
              <a:ext uri="{FF2B5EF4-FFF2-40B4-BE49-F238E27FC236}">
                <a16:creationId xmlns:a16="http://schemas.microsoft.com/office/drawing/2014/main" id="{101B8646-05EC-44FD-88BC-2DCF98FD528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14539" y="880273"/>
            <a:ext cx="3765572" cy="1782763"/>
          </a:xfrm>
          <a:prstGeom prst="rect">
            <a:avLst/>
          </a:prstGeom>
          <a:noFill/>
          <a:ln w="38100">
            <a:solidFill>
              <a:srgbClr val="002060"/>
            </a:solidFill>
          </a:ln>
          <a:extLst>
            <a:ext uri="{909E8E84-426E-40DD-AFC4-6F175D3DCCD1}">
              <a14:hiddenFill xmlns:a14="http://schemas.microsoft.com/office/drawing/2010/main">
                <a:solidFill>
                  <a:srgbClr val="FFFFFF"/>
                </a:solidFill>
              </a14:hiddenFill>
            </a:ext>
          </a:extLst>
        </p:spPr>
      </p:pic>
      <p:pic>
        <p:nvPicPr>
          <p:cNvPr id="6148" name="Picture 4" descr="What is a Park Interpreter? | Arkansas State Parks">
            <a:extLst>
              <a:ext uri="{FF2B5EF4-FFF2-40B4-BE49-F238E27FC236}">
                <a16:creationId xmlns:a16="http://schemas.microsoft.com/office/drawing/2014/main" id="{916FD6BC-CA9B-45D5-9E02-CAD49B224A86}"/>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5608"/>
          <a:stretch/>
        </p:blipFill>
        <p:spPr bwMode="auto">
          <a:xfrm>
            <a:off x="228600" y="798491"/>
            <a:ext cx="3427808" cy="1926520"/>
          </a:xfrm>
          <a:prstGeom prst="rect">
            <a:avLst/>
          </a:prstGeom>
          <a:noFill/>
          <a:ln w="38100">
            <a:solidFill>
              <a:srgbClr val="002060"/>
            </a:solidFill>
          </a:ln>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BB56E00E-E258-489A-B06B-22EFBC82AC9E}"/>
              </a:ext>
            </a:extLst>
          </p:cNvPr>
          <p:cNvSpPr txBox="1"/>
          <p:nvPr/>
        </p:nvSpPr>
        <p:spPr>
          <a:xfrm>
            <a:off x="4953000" y="2780526"/>
            <a:ext cx="3765572" cy="1200329"/>
          </a:xfrm>
          <a:prstGeom prst="rect">
            <a:avLst/>
          </a:prstGeom>
          <a:noFill/>
        </p:spPr>
        <p:txBody>
          <a:bodyPr wrap="square">
            <a:spAutoFit/>
          </a:bodyPr>
          <a:lstStyle/>
          <a:p>
            <a:r>
              <a:rPr lang="en-US" sz="1800" dirty="0">
                <a:latin typeface="Calibri" panose="020F0502020204030204" pitchFamily="34" charset="0"/>
                <a:cs typeface="Calibri" panose="020F0502020204030204" pitchFamily="34" charset="0"/>
              </a:rPr>
              <a:t>Teaching most often involves the sharing of facts for future recall – the learning and recitation of those facts is the objective</a:t>
            </a:r>
          </a:p>
        </p:txBody>
      </p:sp>
      <p:sp>
        <p:nvSpPr>
          <p:cNvPr id="11" name="TextBox 10">
            <a:extLst>
              <a:ext uri="{FF2B5EF4-FFF2-40B4-BE49-F238E27FC236}">
                <a16:creationId xmlns:a16="http://schemas.microsoft.com/office/drawing/2014/main" id="{FCDB546D-1AAC-4FE0-8DBF-488F1620B4E3}"/>
              </a:ext>
            </a:extLst>
          </p:cNvPr>
          <p:cNvSpPr txBox="1"/>
          <p:nvPr/>
        </p:nvSpPr>
        <p:spPr>
          <a:xfrm>
            <a:off x="152400" y="2780526"/>
            <a:ext cx="4495800" cy="1477328"/>
          </a:xfrm>
          <a:prstGeom prst="rect">
            <a:avLst/>
          </a:prstGeom>
          <a:noFill/>
        </p:spPr>
        <p:txBody>
          <a:bodyPr wrap="square">
            <a:spAutoFit/>
          </a:bodyPr>
          <a:lstStyle/>
          <a:p>
            <a:r>
              <a:rPr lang="en-US" dirty="0">
                <a:latin typeface="Calibri" panose="020F0502020204030204" pitchFamily="34" charset="0"/>
                <a:cs typeface="Calibri" panose="020F0502020204030204" pitchFamily="34" charset="0"/>
              </a:rPr>
              <a:t>Interpretation involves the sharing of information in a manner that invites audience engagement and wonder, leading to self-discovery of personal meaning and connection to the resource being explored</a:t>
            </a:r>
          </a:p>
        </p:txBody>
      </p:sp>
    </p:spTree>
    <p:extLst>
      <p:ext uri="{BB962C8B-B14F-4D97-AF65-F5344CB8AC3E}">
        <p14:creationId xmlns:p14="http://schemas.microsoft.com/office/powerpoint/2010/main" val="162279876"/>
      </p:ext>
    </p:extLst>
  </p:cSld>
  <p:clrMapOvr>
    <a:masterClrMapping/>
  </p:clrMapOvr>
  <mc:AlternateContent xmlns:mc="http://schemas.openxmlformats.org/markup-compatibility/2006" xmlns:p14="http://schemas.microsoft.com/office/powerpoint/2010/main">
    <mc:Choice Requires="p14">
      <p:transition spd="slow" p14:dur="2000" advTm="54225"/>
    </mc:Choice>
    <mc:Fallback xmlns="">
      <p:transition spd="slow" advTm="54225"/>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3">
            <a:extLst>
              <a:ext uri="{FF2B5EF4-FFF2-40B4-BE49-F238E27FC236}">
                <a16:creationId xmlns:a16="http://schemas.microsoft.com/office/drawing/2014/main" id="{EF602497-5A5D-4FDA-9D5F-DEF4FA50B42E}"/>
              </a:ext>
            </a:extLst>
          </p:cNvPr>
          <p:cNvSpPr>
            <a:spLocks noGrp="1" noChangeArrowheads="1"/>
          </p:cNvSpPr>
          <p:nvPr>
            <p:ph type="body" sz="half" idx="1"/>
          </p:nvPr>
        </p:nvSpPr>
        <p:spPr>
          <a:xfrm>
            <a:off x="3810000" y="1905000"/>
            <a:ext cx="4953000" cy="4530725"/>
          </a:xfrm>
        </p:spPr>
        <p:txBody>
          <a:bodyPr/>
          <a:lstStyle/>
          <a:p>
            <a:pPr eaLnBrk="1" fontAlgn="auto" hangingPunct="1">
              <a:spcAft>
                <a:spcPts val="0"/>
              </a:spcAft>
              <a:buFont typeface="Wingdings" panose="05000000000000000000" pitchFamily="2" charset="2"/>
              <a:buNone/>
              <a:defRPr/>
            </a:pPr>
            <a:r>
              <a:rPr lang="en-US" sz="2800" dirty="0">
                <a:latin typeface="Calibri" panose="020F0502020204030204" pitchFamily="34" charset="0"/>
                <a:cs typeface="Calibri" panose="020F0502020204030204" pitchFamily="34" charset="0"/>
              </a:rPr>
              <a:t>	</a:t>
            </a:r>
            <a:r>
              <a:rPr lang="en-US" sz="2800" i="1" dirty="0">
                <a:latin typeface="Calibri" panose="020F0502020204030204" pitchFamily="34" charset="0"/>
                <a:cs typeface="Calibri" panose="020F0502020204030204" pitchFamily="34" charset="0"/>
              </a:rPr>
              <a:t>“Interpretation is a mission-based communication process that forges </a:t>
            </a:r>
            <a:r>
              <a:rPr lang="en-US" sz="2800" b="1" i="1" dirty="0">
                <a:solidFill>
                  <a:srgbClr val="FFFF00"/>
                </a:solidFill>
                <a:latin typeface="Calibri" panose="020F0502020204030204" pitchFamily="34" charset="0"/>
                <a:cs typeface="Calibri" panose="020F0502020204030204" pitchFamily="34" charset="0"/>
              </a:rPr>
              <a:t>emotional</a:t>
            </a:r>
            <a:r>
              <a:rPr lang="en-US" sz="2800" i="1" dirty="0">
                <a:latin typeface="Calibri" panose="020F0502020204030204" pitchFamily="34" charset="0"/>
                <a:cs typeface="Calibri" panose="020F0502020204030204" pitchFamily="34" charset="0"/>
              </a:rPr>
              <a:t> and intellectual connections between the interests of the audience and the meanings inherent in the resource.”</a:t>
            </a:r>
          </a:p>
          <a:p>
            <a:pPr eaLnBrk="1" fontAlgn="auto" hangingPunct="1">
              <a:lnSpc>
                <a:spcPct val="150000"/>
              </a:lnSpc>
              <a:spcAft>
                <a:spcPts val="0"/>
              </a:spcAft>
              <a:buFont typeface="Wingdings" panose="05000000000000000000" pitchFamily="2" charset="2"/>
              <a:buNone/>
              <a:defRPr/>
            </a:pPr>
            <a:endParaRPr lang="en-US" altLang="en-US" sz="2400" dirty="0">
              <a:latin typeface="Calibri" panose="020F0502020204030204" pitchFamily="34" charset="0"/>
              <a:cs typeface="Calibri" panose="020F0502020204030204" pitchFamily="34" charset="0"/>
            </a:endParaRPr>
          </a:p>
        </p:txBody>
      </p:sp>
      <p:pic>
        <p:nvPicPr>
          <p:cNvPr id="68611" name="Picture 7" descr="NAI-0C-75M-100Y-0B">
            <a:extLst>
              <a:ext uri="{FF2B5EF4-FFF2-40B4-BE49-F238E27FC236}">
                <a16:creationId xmlns:a16="http://schemas.microsoft.com/office/drawing/2014/main" id="{C29959E1-573F-408D-A450-F525E531B7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2590800"/>
            <a:ext cx="3048000" cy="2438400"/>
          </a:xfrm>
          <a:prstGeom prst="rect">
            <a:avLst/>
          </a:prstGeom>
          <a:noFill/>
          <a:ln w="38100">
            <a:solidFill>
              <a:srgbClr val="002060"/>
            </a:solidFill>
            <a:miter lim="800000"/>
            <a:headEnd/>
            <a:tailEnd/>
          </a:ln>
          <a:extLst>
            <a:ext uri="{909E8E84-426E-40DD-AFC4-6F175D3DCCD1}">
              <a14:hiddenFill xmlns:a14="http://schemas.microsoft.com/office/drawing/2010/main">
                <a:solidFill>
                  <a:srgbClr val="FFFFFF"/>
                </a:solidFill>
              </a14:hiddenFill>
            </a:ext>
          </a:extLst>
        </p:spPr>
      </p:pic>
      <p:sp>
        <p:nvSpPr>
          <p:cNvPr id="56324" name="TextBox 2">
            <a:extLst>
              <a:ext uri="{FF2B5EF4-FFF2-40B4-BE49-F238E27FC236}">
                <a16:creationId xmlns:a16="http://schemas.microsoft.com/office/drawing/2014/main" id="{0C4233A9-443B-4678-A71D-87B15C434161}"/>
              </a:ext>
            </a:extLst>
          </p:cNvPr>
          <p:cNvSpPr txBox="1">
            <a:spLocks noChangeArrowheads="1"/>
          </p:cNvSpPr>
          <p:nvPr/>
        </p:nvSpPr>
        <p:spPr bwMode="auto">
          <a:xfrm>
            <a:off x="798531" y="304800"/>
            <a:ext cx="7546938" cy="769441"/>
          </a:xfrm>
          <a:prstGeom prst="rect">
            <a:avLst/>
          </a:prstGeom>
          <a:noFill/>
          <a:ln>
            <a:noFill/>
          </a:ln>
        </p:spPr>
        <p:txBody>
          <a:bodyPr wrap="none">
            <a:spAutoFit/>
          </a:bodyPr>
          <a:lstStyle>
            <a:lvl1pPr>
              <a:lnSpc>
                <a:spcPct val="120000"/>
              </a:lnSpc>
              <a:spcBef>
                <a:spcPts val="1000"/>
              </a:spcBef>
              <a:buFont typeface="Arial" panose="020B0604020202020204" pitchFamily="34" charset="0"/>
              <a:buChar char="•"/>
              <a:defRPr sz="2000">
                <a:solidFill>
                  <a:schemeClr val="tx1"/>
                </a:solidFill>
                <a:latin typeface="Rockwell" panose="02060603020205020403" pitchFamily="18" charset="0"/>
              </a:defRPr>
            </a:lvl1pPr>
            <a:lvl2pPr marL="742950" indent="-285750">
              <a:lnSpc>
                <a:spcPct val="120000"/>
              </a:lnSpc>
              <a:spcBef>
                <a:spcPts val="500"/>
              </a:spcBef>
              <a:buFont typeface="Arial" panose="020B0604020202020204" pitchFamily="34" charset="0"/>
              <a:buChar char="•"/>
              <a:defRPr>
                <a:solidFill>
                  <a:schemeClr val="tx1"/>
                </a:solidFill>
                <a:latin typeface="Rockwell" panose="02060603020205020403" pitchFamily="18" charset="0"/>
              </a:defRPr>
            </a:lvl2pPr>
            <a:lvl3pPr marL="1143000" indent="-228600">
              <a:lnSpc>
                <a:spcPct val="120000"/>
              </a:lnSpc>
              <a:spcBef>
                <a:spcPts val="500"/>
              </a:spcBef>
              <a:buFont typeface="Arial" panose="020B0604020202020204" pitchFamily="34" charset="0"/>
              <a:buChar char="•"/>
              <a:defRPr sz="1600">
                <a:solidFill>
                  <a:schemeClr val="tx1"/>
                </a:solidFill>
                <a:latin typeface="Rockwell" panose="02060603020205020403" pitchFamily="18" charset="0"/>
              </a:defRPr>
            </a:lvl3pPr>
            <a:lvl4pPr marL="1600200" indent="-228600">
              <a:lnSpc>
                <a:spcPct val="120000"/>
              </a:lnSpc>
              <a:spcBef>
                <a:spcPts val="500"/>
              </a:spcBef>
              <a:buFont typeface="Arial" panose="020B0604020202020204" pitchFamily="34" charset="0"/>
              <a:buChar char="•"/>
              <a:defRPr sz="1400">
                <a:solidFill>
                  <a:schemeClr val="tx1"/>
                </a:solidFill>
                <a:latin typeface="Rockwell" panose="02060603020205020403" pitchFamily="18" charset="0"/>
              </a:defRPr>
            </a:lvl4pPr>
            <a:lvl5pPr marL="2057400" indent="-228600">
              <a:lnSpc>
                <a:spcPct val="120000"/>
              </a:lnSpc>
              <a:spcBef>
                <a:spcPts val="500"/>
              </a:spcBef>
              <a:buFont typeface="Arial" panose="020B0604020202020204" pitchFamily="34" charset="0"/>
              <a:buChar char="•"/>
              <a:defRPr sz="1200">
                <a:solidFill>
                  <a:schemeClr val="tx1"/>
                </a:solidFill>
                <a:latin typeface="Rockwell" panose="02060603020205020403" pitchFamily="18" charset="0"/>
              </a:defRPr>
            </a:lvl5pPr>
            <a:lvl6pPr marL="25146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6pPr>
            <a:lvl7pPr marL="29718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7pPr>
            <a:lvl8pPr marL="34290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8pPr>
            <a:lvl9pPr marL="38862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9pPr>
          </a:lstStyle>
          <a:p>
            <a:pPr>
              <a:lnSpc>
                <a:spcPct val="100000"/>
              </a:lnSpc>
              <a:spcBef>
                <a:spcPct val="0"/>
              </a:spcBef>
              <a:buFontTx/>
              <a:buNone/>
              <a:defRPr/>
            </a:pPr>
            <a:r>
              <a:rPr lang="en-US" altLang="en-US" sz="4400" b="1" dirty="0">
                <a:solidFill>
                  <a:srgbClr val="FFFF00"/>
                </a:solidFill>
                <a:latin typeface="Calibri" panose="020F0502020204030204" pitchFamily="34" charset="0"/>
                <a:cs typeface="Calibri" panose="020F0502020204030204" pitchFamily="34" charset="0"/>
              </a:rPr>
              <a:t>NAI Definition of Interpretation</a:t>
            </a:r>
          </a:p>
        </p:txBody>
      </p:sp>
    </p:spTree>
  </p:cSld>
  <p:clrMapOvr>
    <a:masterClrMapping/>
  </p:clrMapOvr>
  <mc:AlternateContent xmlns:mc="http://schemas.openxmlformats.org/markup-compatibility/2006" xmlns:p14="http://schemas.microsoft.com/office/powerpoint/2010/main">
    <mc:Choice Requires="p14">
      <p:transition spd="slow" p14:dur="2000" advTm="59930"/>
    </mc:Choice>
    <mc:Fallback xmlns="">
      <p:transition spd="slow" advTm="5993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A058913-204C-4775-BBAE-AA263BDB5708}"/>
              </a:ext>
            </a:extLst>
          </p:cNvPr>
          <p:cNvSpPr/>
          <p:nvPr/>
        </p:nvSpPr>
        <p:spPr>
          <a:xfrm>
            <a:off x="4114800" y="2209800"/>
            <a:ext cx="4724400" cy="4047262"/>
          </a:xfrm>
          <a:prstGeom prst="rect">
            <a:avLst/>
          </a:prstGeom>
        </p:spPr>
        <p:txBody>
          <a:bodyPr wrap="square">
            <a:spAutoFit/>
          </a:bodyPr>
          <a:lstStyle/>
          <a:p>
            <a:pPr eaLnBrk="1" hangingPunct="1">
              <a:buFont typeface="Wingdings" panose="05000000000000000000" pitchFamily="2" charset="2"/>
              <a:buNone/>
              <a:defRPr/>
            </a:pPr>
            <a:r>
              <a:rPr lang="en-US" sz="3200" i="1" dirty="0">
                <a:latin typeface="Calibri" panose="020F0502020204030204" pitchFamily="34" charset="0"/>
                <a:cs typeface="Calibri" panose="020F0502020204030204" pitchFamily="34" charset="0"/>
              </a:rPr>
              <a:t>“An informational and </a:t>
            </a:r>
            <a:r>
              <a:rPr lang="en-US" sz="3200" i="1" dirty="0">
                <a:solidFill>
                  <a:srgbClr val="FFFF00"/>
                </a:solidFill>
                <a:latin typeface="Calibri" panose="020F0502020204030204" pitchFamily="34" charset="0"/>
                <a:cs typeface="Calibri" panose="020F0502020204030204" pitchFamily="34" charset="0"/>
              </a:rPr>
              <a:t>inspirational</a:t>
            </a:r>
            <a:r>
              <a:rPr lang="en-US" sz="3200" i="1" dirty="0">
                <a:latin typeface="Calibri" panose="020F0502020204030204" pitchFamily="34" charset="0"/>
                <a:cs typeface="Calibri" panose="020F0502020204030204" pitchFamily="34" charset="0"/>
              </a:rPr>
              <a:t> process designed to enhance understanding, appreciation, and protection of our cultural and natural legacy.”</a:t>
            </a:r>
            <a:endParaRPr lang="en-US" sz="1100" i="1" dirty="0">
              <a:latin typeface="Calibri" panose="020F0502020204030204" pitchFamily="34" charset="0"/>
              <a:cs typeface="Calibri" panose="020F0502020204030204" pitchFamily="34" charset="0"/>
            </a:endParaRPr>
          </a:p>
          <a:p>
            <a:pPr eaLnBrk="1" hangingPunct="1">
              <a:buFont typeface="Wingdings" panose="05000000000000000000" pitchFamily="2" charset="2"/>
              <a:buNone/>
              <a:defRPr/>
            </a:pPr>
            <a:endParaRPr lang="en-US" sz="1100" dirty="0">
              <a:latin typeface="Calibri" panose="020F0502020204030204" pitchFamily="34" charset="0"/>
              <a:cs typeface="Calibri" panose="020F0502020204030204" pitchFamily="34" charset="0"/>
            </a:endParaRPr>
          </a:p>
          <a:p>
            <a:pPr eaLnBrk="1" hangingPunct="1">
              <a:buFont typeface="Wingdings" panose="05000000000000000000" pitchFamily="2" charset="2"/>
              <a:buNone/>
              <a:defRPr/>
            </a:pPr>
            <a:r>
              <a:rPr lang="en-US" sz="1100" dirty="0">
                <a:latin typeface="Calibri" panose="020F0502020204030204" pitchFamily="34" charset="0"/>
                <a:cs typeface="Calibri" panose="020F0502020204030204" pitchFamily="34" charset="0"/>
              </a:rPr>
              <a:t>					</a:t>
            </a:r>
          </a:p>
        </p:txBody>
      </p:sp>
      <p:sp>
        <p:nvSpPr>
          <p:cNvPr id="58372" name="TextBox 7">
            <a:extLst>
              <a:ext uri="{FF2B5EF4-FFF2-40B4-BE49-F238E27FC236}">
                <a16:creationId xmlns:a16="http://schemas.microsoft.com/office/drawing/2014/main" id="{ED119356-D517-48D9-9F20-71DA7B7043D4}"/>
              </a:ext>
            </a:extLst>
          </p:cNvPr>
          <p:cNvSpPr txBox="1">
            <a:spLocks noChangeArrowheads="1"/>
          </p:cNvSpPr>
          <p:nvPr/>
        </p:nvSpPr>
        <p:spPr bwMode="auto">
          <a:xfrm>
            <a:off x="0" y="533400"/>
            <a:ext cx="9144000" cy="707886"/>
          </a:xfrm>
          <a:prstGeom prst="rect">
            <a:avLst/>
          </a:prstGeom>
          <a:noFill/>
          <a:ln>
            <a:noFill/>
          </a:ln>
        </p:spPr>
        <p:txBody>
          <a:bodyPr>
            <a:spAutoFit/>
          </a:bodyPr>
          <a:lstStyle>
            <a:lvl1pPr>
              <a:lnSpc>
                <a:spcPct val="120000"/>
              </a:lnSpc>
              <a:spcBef>
                <a:spcPts val="1000"/>
              </a:spcBef>
              <a:buFont typeface="Arial" panose="020B0604020202020204" pitchFamily="34" charset="0"/>
              <a:buChar char="•"/>
              <a:defRPr sz="2000">
                <a:solidFill>
                  <a:schemeClr val="tx1"/>
                </a:solidFill>
                <a:latin typeface="Rockwell" panose="02060603020205020403" pitchFamily="18" charset="0"/>
              </a:defRPr>
            </a:lvl1pPr>
            <a:lvl2pPr marL="742950" indent="-285750">
              <a:lnSpc>
                <a:spcPct val="120000"/>
              </a:lnSpc>
              <a:spcBef>
                <a:spcPts val="500"/>
              </a:spcBef>
              <a:buFont typeface="Arial" panose="020B0604020202020204" pitchFamily="34" charset="0"/>
              <a:buChar char="•"/>
              <a:defRPr>
                <a:solidFill>
                  <a:schemeClr val="tx1"/>
                </a:solidFill>
                <a:latin typeface="Rockwell" panose="02060603020205020403" pitchFamily="18" charset="0"/>
              </a:defRPr>
            </a:lvl2pPr>
            <a:lvl3pPr marL="1143000" indent="-228600">
              <a:lnSpc>
                <a:spcPct val="120000"/>
              </a:lnSpc>
              <a:spcBef>
                <a:spcPts val="500"/>
              </a:spcBef>
              <a:buFont typeface="Arial" panose="020B0604020202020204" pitchFamily="34" charset="0"/>
              <a:buChar char="•"/>
              <a:defRPr sz="1600">
                <a:solidFill>
                  <a:schemeClr val="tx1"/>
                </a:solidFill>
                <a:latin typeface="Rockwell" panose="02060603020205020403" pitchFamily="18" charset="0"/>
              </a:defRPr>
            </a:lvl3pPr>
            <a:lvl4pPr marL="1600200" indent="-228600">
              <a:lnSpc>
                <a:spcPct val="120000"/>
              </a:lnSpc>
              <a:spcBef>
                <a:spcPts val="500"/>
              </a:spcBef>
              <a:buFont typeface="Arial" panose="020B0604020202020204" pitchFamily="34" charset="0"/>
              <a:buChar char="•"/>
              <a:defRPr sz="1400">
                <a:solidFill>
                  <a:schemeClr val="tx1"/>
                </a:solidFill>
                <a:latin typeface="Rockwell" panose="02060603020205020403" pitchFamily="18" charset="0"/>
              </a:defRPr>
            </a:lvl4pPr>
            <a:lvl5pPr marL="2057400" indent="-228600">
              <a:lnSpc>
                <a:spcPct val="120000"/>
              </a:lnSpc>
              <a:spcBef>
                <a:spcPts val="500"/>
              </a:spcBef>
              <a:buFont typeface="Arial" panose="020B0604020202020204" pitchFamily="34" charset="0"/>
              <a:buChar char="•"/>
              <a:defRPr sz="1200">
                <a:solidFill>
                  <a:schemeClr val="tx1"/>
                </a:solidFill>
                <a:latin typeface="Rockwell" panose="02060603020205020403" pitchFamily="18" charset="0"/>
              </a:defRPr>
            </a:lvl5pPr>
            <a:lvl6pPr marL="25146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6pPr>
            <a:lvl7pPr marL="29718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7pPr>
            <a:lvl8pPr marL="34290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8pPr>
            <a:lvl9pPr marL="38862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9pPr>
          </a:lstStyle>
          <a:p>
            <a:pPr algn="ctr">
              <a:lnSpc>
                <a:spcPct val="100000"/>
              </a:lnSpc>
              <a:spcBef>
                <a:spcPct val="0"/>
              </a:spcBef>
              <a:buFontTx/>
              <a:buNone/>
              <a:defRPr/>
            </a:pPr>
            <a:r>
              <a:rPr lang="en-US" altLang="en-US" sz="4000" b="1" dirty="0">
                <a:solidFill>
                  <a:srgbClr val="FFFF00"/>
                </a:solidFill>
                <a:latin typeface="Calibri" panose="020F0502020204030204" pitchFamily="34" charset="0"/>
                <a:cs typeface="Calibri" panose="020F0502020204030204" pitchFamily="34" charset="0"/>
              </a:rPr>
              <a:t>Beck &amp; Cable’s Definition of Interpretation</a:t>
            </a:r>
          </a:p>
        </p:txBody>
      </p:sp>
      <p:pic>
        <p:nvPicPr>
          <p:cNvPr id="4100" name="Picture 4" descr="Gifts of Interpretation 3rd edition 9781571676368 1571676368">
            <a:extLst>
              <a:ext uri="{FF2B5EF4-FFF2-40B4-BE49-F238E27FC236}">
                <a16:creationId xmlns:a16="http://schemas.microsoft.com/office/drawing/2014/main" id="{05D906C9-5D26-4EC1-8206-A06AD53495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905000"/>
            <a:ext cx="2901765" cy="4214813"/>
          </a:xfrm>
          <a:prstGeom prst="rect">
            <a:avLst/>
          </a:prstGeom>
          <a:noFill/>
          <a:ln w="38100">
            <a:solidFill>
              <a:srgbClr val="002060"/>
            </a:solidFill>
          </a:ln>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2000" advTm="18028"/>
    </mc:Choice>
    <mc:Fallback xmlns="">
      <p:transition spd="slow" advTm="18028"/>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3">
            <a:extLst>
              <a:ext uri="{FF2B5EF4-FFF2-40B4-BE49-F238E27FC236}">
                <a16:creationId xmlns:a16="http://schemas.microsoft.com/office/drawing/2014/main" id="{1181D9DE-A0F7-4E11-831A-D1CE79CA6EE1}"/>
              </a:ext>
            </a:extLst>
          </p:cNvPr>
          <p:cNvSpPr>
            <a:spLocks noGrp="1" noChangeArrowheads="1"/>
          </p:cNvSpPr>
          <p:nvPr>
            <p:ph type="body" sz="half" idx="2"/>
          </p:nvPr>
        </p:nvSpPr>
        <p:spPr>
          <a:xfrm>
            <a:off x="4559300" y="2057400"/>
            <a:ext cx="4114800" cy="3494088"/>
          </a:xfrm>
        </p:spPr>
        <p:txBody>
          <a:bodyPr>
            <a:normAutofit fontScale="25000" lnSpcReduction="20000"/>
          </a:bodyPr>
          <a:lstStyle/>
          <a:p>
            <a:pPr eaLnBrk="1" fontAlgn="auto" hangingPunct="1">
              <a:spcAft>
                <a:spcPts val="0"/>
              </a:spcAft>
              <a:defRPr/>
            </a:pPr>
            <a:r>
              <a:rPr lang="en-US" sz="16000" i="1" dirty="0">
                <a:latin typeface="Calibri" panose="020F0502020204030204" pitchFamily="34" charset="0"/>
                <a:cs typeface="Calibri" panose="020F0502020204030204" pitchFamily="34" charset="0"/>
              </a:rPr>
              <a:t>“How to </a:t>
            </a:r>
            <a:r>
              <a:rPr lang="en-US" sz="16000" i="1" dirty="0">
                <a:solidFill>
                  <a:srgbClr val="FFFF00"/>
                </a:solidFill>
                <a:latin typeface="Calibri" panose="020F0502020204030204" pitchFamily="34" charset="0"/>
                <a:cs typeface="Calibri" panose="020F0502020204030204" pitchFamily="34" charset="0"/>
              </a:rPr>
              <a:t>connect hearts</a:t>
            </a:r>
            <a:r>
              <a:rPr lang="en-US" sz="16000" i="1" dirty="0">
                <a:latin typeface="Calibri" panose="020F0502020204030204" pitchFamily="34" charset="0"/>
                <a:cs typeface="Calibri" panose="020F0502020204030204" pitchFamily="34" charset="0"/>
              </a:rPr>
              <a:t> and minds to places, objects, and other resources.”</a:t>
            </a:r>
          </a:p>
          <a:p>
            <a:pPr eaLnBrk="1" fontAlgn="auto" hangingPunct="1">
              <a:spcAft>
                <a:spcPts val="0"/>
              </a:spcAft>
              <a:defRPr/>
            </a:pPr>
            <a:endParaRPr lang="en-US" sz="2800" dirty="0">
              <a:latin typeface="Calibri" panose="020F0502020204030204" pitchFamily="34" charset="0"/>
              <a:cs typeface="Calibri" panose="020F0502020204030204" pitchFamily="34" charset="0"/>
            </a:endParaRPr>
          </a:p>
          <a:p>
            <a:pPr eaLnBrk="1" fontAlgn="auto" hangingPunct="1">
              <a:spcAft>
                <a:spcPts val="0"/>
              </a:spcAft>
              <a:defRPr/>
            </a:pPr>
            <a:endParaRPr lang="en-US" sz="2800" dirty="0">
              <a:latin typeface="Calibri" panose="020F0502020204030204" pitchFamily="34" charset="0"/>
              <a:cs typeface="Calibri" panose="020F0502020204030204" pitchFamily="34" charset="0"/>
            </a:endParaRPr>
          </a:p>
        </p:txBody>
      </p:sp>
      <p:sp>
        <p:nvSpPr>
          <p:cNvPr id="59395" name="TextBox 4">
            <a:extLst>
              <a:ext uri="{FF2B5EF4-FFF2-40B4-BE49-F238E27FC236}">
                <a16:creationId xmlns:a16="http://schemas.microsoft.com/office/drawing/2014/main" id="{D27A094E-410C-4ADD-8121-F024BAC5C8DA}"/>
              </a:ext>
            </a:extLst>
          </p:cNvPr>
          <p:cNvSpPr txBox="1">
            <a:spLocks noChangeArrowheads="1"/>
          </p:cNvSpPr>
          <p:nvPr/>
        </p:nvSpPr>
        <p:spPr bwMode="auto">
          <a:xfrm>
            <a:off x="-12700" y="304800"/>
            <a:ext cx="9144000" cy="1323975"/>
          </a:xfrm>
          <a:prstGeom prst="rect">
            <a:avLst/>
          </a:prstGeom>
          <a:noFill/>
          <a:ln>
            <a:noFill/>
          </a:ln>
        </p:spPr>
        <p:txBody>
          <a:bodyPr>
            <a:spAutoFit/>
          </a:bodyPr>
          <a:lstStyle>
            <a:lvl1pPr>
              <a:lnSpc>
                <a:spcPct val="120000"/>
              </a:lnSpc>
              <a:spcBef>
                <a:spcPts val="1000"/>
              </a:spcBef>
              <a:buFont typeface="Arial" panose="020B0604020202020204" pitchFamily="34" charset="0"/>
              <a:buChar char="•"/>
              <a:defRPr sz="2000">
                <a:solidFill>
                  <a:schemeClr val="tx1"/>
                </a:solidFill>
                <a:latin typeface="Rockwell" panose="02060603020205020403" pitchFamily="18" charset="0"/>
              </a:defRPr>
            </a:lvl1pPr>
            <a:lvl2pPr marL="742950" indent="-285750">
              <a:lnSpc>
                <a:spcPct val="120000"/>
              </a:lnSpc>
              <a:spcBef>
                <a:spcPts val="500"/>
              </a:spcBef>
              <a:buFont typeface="Arial" panose="020B0604020202020204" pitchFamily="34" charset="0"/>
              <a:buChar char="•"/>
              <a:defRPr>
                <a:solidFill>
                  <a:schemeClr val="tx1"/>
                </a:solidFill>
                <a:latin typeface="Rockwell" panose="02060603020205020403" pitchFamily="18" charset="0"/>
              </a:defRPr>
            </a:lvl2pPr>
            <a:lvl3pPr marL="1143000" indent="-228600">
              <a:lnSpc>
                <a:spcPct val="120000"/>
              </a:lnSpc>
              <a:spcBef>
                <a:spcPts val="500"/>
              </a:spcBef>
              <a:buFont typeface="Arial" panose="020B0604020202020204" pitchFamily="34" charset="0"/>
              <a:buChar char="•"/>
              <a:defRPr sz="1600">
                <a:solidFill>
                  <a:schemeClr val="tx1"/>
                </a:solidFill>
                <a:latin typeface="Rockwell" panose="02060603020205020403" pitchFamily="18" charset="0"/>
              </a:defRPr>
            </a:lvl3pPr>
            <a:lvl4pPr marL="1600200" indent="-228600">
              <a:lnSpc>
                <a:spcPct val="120000"/>
              </a:lnSpc>
              <a:spcBef>
                <a:spcPts val="500"/>
              </a:spcBef>
              <a:buFont typeface="Arial" panose="020B0604020202020204" pitchFamily="34" charset="0"/>
              <a:buChar char="•"/>
              <a:defRPr sz="1400">
                <a:solidFill>
                  <a:schemeClr val="tx1"/>
                </a:solidFill>
                <a:latin typeface="Rockwell" panose="02060603020205020403" pitchFamily="18" charset="0"/>
              </a:defRPr>
            </a:lvl4pPr>
            <a:lvl5pPr marL="2057400" indent="-228600">
              <a:lnSpc>
                <a:spcPct val="120000"/>
              </a:lnSpc>
              <a:spcBef>
                <a:spcPts val="500"/>
              </a:spcBef>
              <a:buFont typeface="Arial" panose="020B0604020202020204" pitchFamily="34" charset="0"/>
              <a:buChar char="•"/>
              <a:defRPr sz="1200">
                <a:solidFill>
                  <a:schemeClr val="tx1"/>
                </a:solidFill>
                <a:latin typeface="Rockwell" panose="02060603020205020403" pitchFamily="18" charset="0"/>
              </a:defRPr>
            </a:lvl5pPr>
            <a:lvl6pPr marL="25146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6pPr>
            <a:lvl7pPr marL="29718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7pPr>
            <a:lvl8pPr marL="34290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8pPr>
            <a:lvl9pPr marL="38862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9pPr>
          </a:lstStyle>
          <a:p>
            <a:pPr algn="ctr">
              <a:lnSpc>
                <a:spcPct val="100000"/>
              </a:lnSpc>
              <a:spcBef>
                <a:spcPct val="0"/>
              </a:spcBef>
              <a:buFontTx/>
              <a:buNone/>
              <a:defRPr/>
            </a:pPr>
            <a:r>
              <a:rPr lang="en-US" altLang="en-US" sz="4000" b="1" dirty="0">
                <a:solidFill>
                  <a:srgbClr val="FFFF00"/>
                </a:solidFill>
                <a:latin typeface="Calibri" panose="020F0502020204030204" pitchFamily="34" charset="0"/>
                <a:cs typeface="Calibri" panose="020F0502020204030204" pitchFamily="34" charset="0"/>
              </a:rPr>
              <a:t>David Larsen’s* Definition of Interpretation</a:t>
            </a:r>
          </a:p>
        </p:txBody>
      </p:sp>
      <p:pic>
        <p:nvPicPr>
          <p:cNvPr id="9" name="Picture Placeholder 10" descr="DaveLarsen.jpg">
            <a:extLst>
              <a:ext uri="{FF2B5EF4-FFF2-40B4-BE49-F238E27FC236}">
                <a16:creationId xmlns:a16="http://schemas.microsoft.com/office/drawing/2014/main" id="{C0D62C15-012B-4900-A010-916DC3F0CD5F}"/>
              </a:ext>
            </a:extLst>
          </p:cNvPr>
          <p:cNvPicPr>
            <a:picLocks noGrp="1" noChangeAspect="1"/>
          </p:cNvPicPr>
          <p:nvPr>
            <p:ph type="pic" idx="1"/>
          </p:nvPr>
        </p:nvPicPr>
        <p:blipFill>
          <a:blip r:embed="rId2" cstate="print"/>
          <a:srcRect/>
          <a:stretch>
            <a:fillRect/>
          </a:stretch>
        </p:blipFill>
        <p:spPr>
          <a:xfrm>
            <a:off x="384942" y="2133600"/>
            <a:ext cx="3962400" cy="2971800"/>
          </a:xfrm>
          <a:ln w="38100">
            <a:solidFill>
              <a:srgbClr val="002060"/>
            </a:solidFill>
          </a:ln>
        </p:spPr>
      </p:pic>
      <p:sp>
        <p:nvSpPr>
          <p:cNvPr id="6" name="TextBox 3">
            <a:extLst>
              <a:ext uri="{FF2B5EF4-FFF2-40B4-BE49-F238E27FC236}">
                <a16:creationId xmlns:a16="http://schemas.microsoft.com/office/drawing/2014/main" id="{4AE648AE-8070-4D93-ACFB-E13292FB664A}"/>
              </a:ext>
            </a:extLst>
          </p:cNvPr>
          <p:cNvSpPr txBox="1">
            <a:spLocks noChangeArrowheads="1"/>
          </p:cNvSpPr>
          <p:nvPr/>
        </p:nvSpPr>
        <p:spPr bwMode="auto">
          <a:xfrm>
            <a:off x="228600" y="5243711"/>
            <a:ext cx="376936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120000"/>
              </a:lnSpc>
              <a:spcBef>
                <a:spcPts val="1000"/>
              </a:spcBef>
              <a:buFont typeface="Arial" panose="020B0604020202020204" pitchFamily="34" charset="0"/>
              <a:buChar char="•"/>
              <a:defRPr sz="2000">
                <a:solidFill>
                  <a:schemeClr val="tx1"/>
                </a:solidFill>
                <a:latin typeface="Rockwell" panose="02060603020205020403" pitchFamily="18" charset="0"/>
              </a:defRPr>
            </a:lvl1pPr>
            <a:lvl2pPr marL="742950" indent="-285750">
              <a:lnSpc>
                <a:spcPct val="120000"/>
              </a:lnSpc>
              <a:spcBef>
                <a:spcPts val="500"/>
              </a:spcBef>
              <a:buFont typeface="Arial" panose="020B0604020202020204" pitchFamily="34" charset="0"/>
              <a:buChar char="•"/>
              <a:defRPr>
                <a:solidFill>
                  <a:schemeClr val="tx1"/>
                </a:solidFill>
                <a:latin typeface="Rockwell" panose="02060603020205020403" pitchFamily="18" charset="0"/>
              </a:defRPr>
            </a:lvl2pPr>
            <a:lvl3pPr marL="1143000" indent="-228600">
              <a:lnSpc>
                <a:spcPct val="120000"/>
              </a:lnSpc>
              <a:spcBef>
                <a:spcPts val="500"/>
              </a:spcBef>
              <a:buFont typeface="Arial" panose="020B0604020202020204" pitchFamily="34" charset="0"/>
              <a:buChar char="•"/>
              <a:defRPr sz="1600">
                <a:solidFill>
                  <a:schemeClr val="tx1"/>
                </a:solidFill>
                <a:latin typeface="Rockwell" panose="02060603020205020403" pitchFamily="18" charset="0"/>
              </a:defRPr>
            </a:lvl3pPr>
            <a:lvl4pPr marL="1600200" indent="-228600">
              <a:lnSpc>
                <a:spcPct val="120000"/>
              </a:lnSpc>
              <a:spcBef>
                <a:spcPts val="500"/>
              </a:spcBef>
              <a:buFont typeface="Arial" panose="020B0604020202020204" pitchFamily="34" charset="0"/>
              <a:buChar char="•"/>
              <a:defRPr sz="1400">
                <a:solidFill>
                  <a:schemeClr val="tx1"/>
                </a:solidFill>
                <a:latin typeface="Rockwell" panose="02060603020205020403" pitchFamily="18" charset="0"/>
              </a:defRPr>
            </a:lvl4pPr>
            <a:lvl5pPr marL="2057400" indent="-228600">
              <a:lnSpc>
                <a:spcPct val="120000"/>
              </a:lnSpc>
              <a:spcBef>
                <a:spcPts val="500"/>
              </a:spcBef>
              <a:buFont typeface="Arial" panose="020B0604020202020204" pitchFamily="34" charset="0"/>
              <a:buChar char="•"/>
              <a:defRPr sz="1200">
                <a:solidFill>
                  <a:schemeClr val="tx1"/>
                </a:solidFill>
                <a:latin typeface="Rockwell" panose="02060603020205020403" pitchFamily="18" charset="0"/>
              </a:defRPr>
            </a:lvl5pPr>
            <a:lvl6pPr marL="25146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6pPr>
            <a:lvl7pPr marL="29718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7pPr>
            <a:lvl8pPr marL="34290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8pPr>
            <a:lvl9pPr marL="38862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9pPr>
          </a:lstStyle>
          <a:p>
            <a:pPr>
              <a:lnSpc>
                <a:spcPct val="100000"/>
              </a:lnSpc>
              <a:spcBef>
                <a:spcPct val="0"/>
              </a:spcBef>
              <a:buFontTx/>
              <a:buNone/>
            </a:pPr>
            <a:r>
              <a:rPr lang="en-US" altLang="en-US" sz="1400" dirty="0">
                <a:latin typeface="Calibri" panose="020F0502020204030204" pitchFamily="34" charset="0"/>
                <a:cs typeface="Calibri" panose="020F0502020204030204" pitchFamily="34" charset="0"/>
              </a:rPr>
              <a:t>*NPS Former Training Manager for Interpretation</a:t>
            </a:r>
          </a:p>
        </p:txBody>
      </p:sp>
    </p:spTree>
  </p:cSld>
  <p:clrMapOvr>
    <a:masterClrMapping/>
  </p:clrMapOvr>
  <mc:AlternateContent xmlns:mc="http://schemas.openxmlformats.org/markup-compatibility/2006" xmlns:p14="http://schemas.microsoft.com/office/powerpoint/2010/main">
    <mc:Choice Requires="p14">
      <p:transition spd="slow" p14:dur="2000" advTm="37654"/>
    </mc:Choice>
    <mc:Fallback xmlns="">
      <p:transition spd="slow" advTm="37654"/>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72706" name="Picture 5" descr="tilden">
            <a:extLst>
              <a:ext uri="{FF2B5EF4-FFF2-40B4-BE49-F238E27FC236}">
                <a16:creationId xmlns:a16="http://schemas.microsoft.com/office/drawing/2014/main" id="{BA266BF5-4587-4417-8F94-FC2B8AABFFCD}"/>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5867400" y="2209800"/>
            <a:ext cx="2857500" cy="3198813"/>
          </a:xfrm>
          <a:noFill/>
          <a:ln w="38100">
            <a:solidFill>
              <a:srgbClr val="002060"/>
            </a:solidFill>
            <a:miter lim="800000"/>
            <a:headEnd/>
            <a:tailEnd/>
          </a:ln>
          <a:extLst>
            <a:ext uri="{909E8E84-426E-40DD-AFC4-6F175D3DCCD1}">
              <a14:hiddenFill xmlns:a14="http://schemas.microsoft.com/office/drawing/2010/main">
                <a:solidFill>
                  <a:srgbClr val="FFFFFF"/>
                </a:solidFill>
              </a14:hiddenFill>
            </a:ext>
          </a:extLst>
        </p:spPr>
      </p:pic>
      <p:sp>
        <p:nvSpPr>
          <p:cNvPr id="6147" name="Rectangle 3">
            <a:extLst>
              <a:ext uri="{FF2B5EF4-FFF2-40B4-BE49-F238E27FC236}">
                <a16:creationId xmlns:a16="http://schemas.microsoft.com/office/drawing/2014/main" id="{F23BF0B2-71F2-4CE9-A27B-D2941ACDEFA5}"/>
              </a:ext>
            </a:extLst>
          </p:cNvPr>
          <p:cNvSpPr>
            <a:spLocks noGrp="1" noChangeArrowheads="1"/>
          </p:cNvSpPr>
          <p:nvPr>
            <p:ph type="body" sz="half" idx="2"/>
          </p:nvPr>
        </p:nvSpPr>
        <p:spPr>
          <a:xfrm>
            <a:off x="228600" y="1668462"/>
            <a:ext cx="5410200" cy="4281487"/>
          </a:xfrm>
        </p:spPr>
        <p:txBody>
          <a:bodyPr/>
          <a:lstStyle/>
          <a:p>
            <a:pPr eaLnBrk="1" fontAlgn="auto" hangingPunct="1">
              <a:spcAft>
                <a:spcPts val="0"/>
              </a:spcAft>
              <a:buFont typeface="Wingdings" panose="05000000000000000000" pitchFamily="2" charset="2"/>
              <a:buNone/>
              <a:defRPr/>
            </a:pPr>
            <a:r>
              <a:rPr lang="en-US" sz="2800" dirty="0">
                <a:latin typeface="Calibri" panose="020F0502020204030204" pitchFamily="34" charset="0"/>
                <a:cs typeface="Calibri" panose="020F0502020204030204" pitchFamily="34" charset="0"/>
              </a:rPr>
              <a:t>	</a:t>
            </a:r>
            <a:r>
              <a:rPr lang="en-US" sz="2800" i="1" dirty="0">
                <a:latin typeface="Calibri" panose="020F0502020204030204" pitchFamily="34" charset="0"/>
                <a:cs typeface="Calibri" panose="020F0502020204030204" pitchFamily="34" charset="0"/>
              </a:rPr>
              <a:t>“Interpretation is an </a:t>
            </a:r>
            <a:r>
              <a:rPr lang="en-US" sz="2800" i="1" dirty="0">
                <a:solidFill>
                  <a:srgbClr val="FFFF00"/>
                </a:solidFill>
                <a:latin typeface="Calibri" panose="020F0502020204030204" pitchFamily="34" charset="0"/>
                <a:cs typeface="Calibri" panose="020F0502020204030204" pitchFamily="34" charset="0"/>
              </a:rPr>
              <a:t>educational activity </a:t>
            </a:r>
            <a:r>
              <a:rPr lang="en-US" sz="2800" i="1" dirty="0">
                <a:latin typeface="Calibri" panose="020F0502020204030204" pitchFamily="34" charset="0"/>
                <a:cs typeface="Calibri" panose="020F0502020204030204" pitchFamily="34" charset="0"/>
              </a:rPr>
              <a:t>which </a:t>
            </a:r>
            <a:r>
              <a:rPr lang="en-US" sz="2800" i="1" dirty="0">
                <a:effectLst/>
                <a:latin typeface="Calibri" panose="020F0502020204030204" pitchFamily="34" charset="0"/>
                <a:cs typeface="Calibri" panose="020F0502020204030204" pitchFamily="34" charset="0"/>
              </a:rPr>
              <a:t>aims</a:t>
            </a:r>
            <a:r>
              <a:rPr lang="en-US" sz="2800" i="1" dirty="0">
                <a:latin typeface="Calibri" panose="020F0502020204030204" pitchFamily="34" charset="0"/>
                <a:cs typeface="Calibri" panose="020F0502020204030204" pitchFamily="34" charset="0"/>
              </a:rPr>
              <a:t> to reveal meanings and relationships through the use of original objects, by firsthand experience, and by illustrative media, rather than simply to </a:t>
            </a:r>
            <a:r>
              <a:rPr lang="en-US" sz="2800" i="1" dirty="0">
                <a:solidFill>
                  <a:srgbClr val="00B0F0"/>
                </a:solidFill>
                <a:latin typeface="Calibri" panose="020F0502020204030204" pitchFamily="34" charset="0"/>
                <a:cs typeface="Calibri" panose="020F0502020204030204" pitchFamily="34" charset="0"/>
              </a:rPr>
              <a:t>communicate factual information</a:t>
            </a:r>
            <a:r>
              <a:rPr lang="en-US" sz="2800" i="1" dirty="0">
                <a:latin typeface="Calibri" panose="020F0502020204030204" pitchFamily="34" charset="0"/>
                <a:cs typeface="Calibri" panose="020F0502020204030204" pitchFamily="34" charset="0"/>
              </a:rPr>
              <a:t>.”</a:t>
            </a:r>
          </a:p>
          <a:p>
            <a:pPr eaLnBrk="1" fontAlgn="auto" hangingPunct="1">
              <a:spcAft>
                <a:spcPts val="0"/>
              </a:spcAft>
              <a:buFont typeface="Wingdings" panose="05000000000000000000" pitchFamily="2" charset="2"/>
              <a:buNone/>
              <a:defRPr/>
            </a:pPr>
            <a:endParaRPr lang="en-US" sz="2800" i="1" dirty="0">
              <a:latin typeface="Calibri" panose="020F0502020204030204" pitchFamily="34" charset="0"/>
              <a:cs typeface="Calibri" panose="020F0502020204030204" pitchFamily="34" charset="0"/>
            </a:endParaRPr>
          </a:p>
        </p:txBody>
      </p:sp>
      <p:sp>
        <p:nvSpPr>
          <p:cNvPr id="60420" name="TextBox 5">
            <a:extLst>
              <a:ext uri="{FF2B5EF4-FFF2-40B4-BE49-F238E27FC236}">
                <a16:creationId xmlns:a16="http://schemas.microsoft.com/office/drawing/2014/main" id="{FC0F5DBA-119F-4F9F-B0BF-8F4F13465AE3}"/>
              </a:ext>
            </a:extLst>
          </p:cNvPr>
          <p:cNvSpPr txBox="1">
            <a:spLocks noChangeArrowheads="1"/>
          </p:cNvSpPr>
          <p:nvPr/>
        </p:nvSpPr>
        <p:spPr bwMode="auto">
          <a:xfrm>
            <a:off x="0" y="90488"/>
            <a:ext cx="9144000" cy="1323975"/>
          </a:xfrm>
          <a:prstGeom prst="rect">
            <a:avLst/>
          </a:prstGeom>
          <a:noFill/>
          <a:ln>
            <a:noFill/>
          </a:ln>
        </p:spPr>
        <p:txBody>
          <a:bodyPr>
            <a:spAutoFit/>
          </a:bodyPr>
          <a:lstStyle>
            <a:lvl1pPr>
              <a:lnSpc>
                <a:spcPct val="120000"/>
              </a:lnSpc>
              <a:spcBef>
                <a:spcPts val="1000"/>
              </a:spcBef>
              <a:buFont typeface="Arial" panose="020B0604020202020204" pitchFamily="34" charset="0"/>
              <a:buChar char="•"/>
              <a:defRPr sz="2000">
                <a:solidFill>
                  <a:schemeClr val="tx1"/>
                </a:solidFill>
                <a:latin typeface="Rockwell" panose="02060603020205020403" pitchFamily="18" charset="0"/>
              </a:defRPr>
            </a:lvl1pPr>
            <a:lvl2pPr marL="742950" indent="-285750">
              <a:lnSpc>
                <a:spcPct val="120000"/>
              </a:lnSpc>
              <a:spcBef>
                <a:spcPts val="500"/>
              </a:spcBef>
              <a:buFont typeface="Arial" panose="020B0604020202020204" pitchFamily="34" charset="0"/>
              <a:buChar char="•"/>
              <a:defRPr>
                <a:solidFill>
                  <a:schemeClr val="tx1"/>
                </a:solidFill>
                <a:latin typeface="Rockwell" panose="02060603020205020403" pitchFamily="18" charset="0"/>
              </a:defRPr>
            </a:lvl2pPr>
            <a:lvl3pPr marL="1143000" indent="-228600">
              <a:lnSpc>
                <a:spcPct val="120000"/>
              </a:lnSpc>
              <a:spcBef>
                <a:spcPts val="500"/>
              </a:spcBef>
              <a:buFont typeface="Arial" panose="020B0604020202020204" pitchFamily="34" charset="0"/>
              <a:buChar char="•"/>
              <a:defRPr sz="1600">
                <a:solidFill>
                  <a:schemeClr val="tx1"/>
                </a:solidFill>
                <a:latin typeface="Rockwell" panose="02060603020205020403" pitchFamily="18" charset="0"/>
              </a:defRPr>
            </a:lvl3pPr>
            <a:lvl4pPr marL="1600200" indent="-228600">
              <a:lnSpc>
                <a:spcPct val="120000"/>
              </a:lnSpc>
              <a:spcBef>
                <a:spcPts val="500"/>
              </a:spcBef>
              <a:buFont typeface="Arial" panose="020B0604020202020204" pitchFamily="34" charset="0"/>
              <a:buChar char="•"/>
              <a:defRPr sz="1400">
                <a:solidFill>
                  <a:schemeClr val="tx1"/>
                </a:solidFill>
                <a:latin typeface="Rockwell" panose="02060603020205020403" pitchFamily="18" charset="0"/>
              </a:defRPr>
            </a:lvl4pPr>
            <a:lvl5pPr marL="2057400" indent="-228600">
              <a:lnSpc>
                <a:spcPct val="120000"/>
              </a:lnSpc>
              <a:spcBef>
                <a:spcPts val="500"/>
              </a:spcBef>
              <a:buFont typeface="Arial" panose="020B0604020202020204" pitchFamily="34" charset="0"/>
              <a:buChar char="•"/>
              <a:defRPr sz="1200">
                <a:solidFill>
                  <a:schemeClr val="tx1"/>
                </a:solidFill>
                <a:latin typeface="Rockwell" panose="02060603020205020403" pitchFamily="18" charset="0"/>
              </a:defRPr>
            </a:lvl5pPr>
            <a:lvl6pPr marL="25146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6pPr>
            <a:lvl7pPr marL="29718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7pPr>
            <a:lvl8pPr marL="34290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8pPr>
            <a:lvl9pPr marL="38862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9pPr>
          </a:lstStyle>
          <a:p>
            <a:pPr algn="ctr">
              <a:lnSpc>
                <a:spcPct val="100000"/>
              </a:lnSpc>
              <a:spcBef>
                <a:spcPct val="0"/>
              </a:spcBef>
              <a:buFontTx/>
              <a:buNone/>
              <a:defRPr/>
            </a:pPr>
            <a:r>
              <a:rPr lang="en-US" altLang="en-US" sz="4000" b="1" dirty="0">
                <a:solidFill>
                  <a:srgbClr val="FFFF00"/>
                </a:solidFill>
                <a:latin typeface="Calibri" panose="020F0502020204030204" pitchFamily="34" charset="0"/>
                <a:cs typeface="Calibri" panose="020F0502020204030204" pitchFamily="34" charset="0"/>
              </a:rPr>
              <a:t>Freeman Tilden’s Definition of Interpretation</a:t>
            </a:r>
          </a:p>
        </p:txBody>
      </p:sp>
    </p:spTree>
  </p:cSld>
  <p:clrMapOvr>
    <a:masterClrMapping/>
  </p:clrMapOvr>
  <mc:AlternateContent xmlns:mc="http://schemas.openxmlformats.org/markup-compatibility/2006" xmlns:p14="http://schemas.microsoft.com/office/powerpoint/2010/main">
    <mc:Choice Requires="p14">
      <p:transition spd="slow" p14:dur="2000" advTm="49694"/>
    </mc:Choice>
    <mc:Fallback xmlns="">
      <p:transition spd="slow" advTm="49694"/>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2">
            <a:extLst>
              <a:ext uri="{FF2B5EF4-FFF2-40B4-BE49-F238E27FC236}">
                <a16:creationId xmlns:a16="http://schemas.microsoft.com/office/drawing/2014/main" id="{9334EFBA-8D2C-4617-825C-69FA07FF2762}"/>
              </a:ext>
            </a:extLst>
          </p:cNvPr>
          <p:cNvSpPr txBox="1">
            <a:spLocks noChangeArrowheads="1"/>
          </p:cNvSpPr>
          <p:nvPr/>
        </p:nvSpPr>
        <p:spPr bwMode="auto">
          <a:xfrm>
            <a:off x="1350797" y="2135188"/>
            <a:ext cx="6442405" cy="2585323"/>
          </a:xfrm>
          <a:prstGeom prst="rect">
            <a:avLst/>
          </a:prstGeom>
          <a:noFill/>
          <a:ln w="9525">
            <a:noFill/>
            <a:miter lim="800000"/>
            <a:headEnd/>
            <a:tailEnd/>
          </a:ln>
          <a:effectLst/>
        </p:spPr>
        <p:txBody>
          <a:bodyPr wrap="none">
            <a:spAutoFit/>
          </a:bodyPr>
          <a:lstStyle/>
          <a:p>
            <a:pPr algn="ctr">
              <a:defRPr/>
            </a:pPr>
            <a:r>
              <a:rPr lang="en-US" sz="5400" b="1" dirty="0">
                <a:solidFill>
                  <a:srgbClr val="FFFF00"/>
                </a:solidFill>
                <a:effectLst>
                  <a:outerShdw blurRad="38100" dist="38100" dir="2700000" algn="tl">
                    <a:srgbClr val="000000"/>
                  </a:outerShdw>
                </a:effectLst>
                <a:latin typeface="Calibri" panose="020F0502020204030204" pitchFamily="34" charset="0"/>
                <a:cs typeface="Calibri" panose="020F0502020204030204" pitchFamily="34" charset="0"/>
              </a:rPr>
              <a:t>Tilden’s Six Principles </a:t>
            </a:r>
          </a:p>
          <a:p>
            <a:pPr algn="ctr">
              <a:defRPr/>
            </a:pPr>
            <a:r>
              <a:rPr lang="en-US" sz="5400" b="1" dirty="0">
                <a:solidFill>
                  <a:srgbClr val="FFFF00"/>
                </a:solidFill>
                <a:effectLst>
                  <a:outerShdw blurRad="38100" dist="38100" dir="2700000" algn="tl">
                    <a:srgbClr val="000000"/>
                  </a:outerShdw>
                </a:effectLst>
                <a:latin typeface="Calibri" panose="020F0502020204030204" pitchFamily="34" charset="0"/>
                <a:cs typeface="Calibri" panose="020F0502020204030204" pitchFamily="34" charset="0"/>
              </a:rPr>
              <a:t>of</a:t>
            </a:r>
          </a:p>
          <a:p>
            <a:pPr algn="ctr">
              <a:defRPr/>
            </a:pPr>
            <a:r>
              <a:rPr lang="en-US" sz="5400" b="1" dirty="0">
                <a:solidFill>
                  <a:srgbClr val="FFFF00"/>
                </a:solidFill>
                <a:effectLst>
                  <a:outerShdw blurRad="38100" dist="38100" dir="2700000" algn="tl">
                    <a:srgbClr val="000000"/>
                  </a:outerShdw>
                </a:effectLst>
                <a:latin typeface="Calibri" panose="020F0502020204030204" pitchFamily="34" charset="0"/>
                <a:cs typeface="Calibri" panose="020F0502020204030204" pitchFamily="34" charset="0"/>
              </a:rPr>
              <a:t>Interpretation</a:t>
            </a:r>
          </a:p>
        </p:txBody>
      </p:sp>
    </p:spTree>
  </p:cSld>
  <p:clrMapOvr>
    <a:masterClrMapping/>
  </p:clrMapOvr>
  <mc:AlternateContent xmlns:mc="http://schemas.openxmlformats.org/markup-compatibility/2006" xmlns:p14="http://schemas.microsoft.com/office/powerpoint/2010/main">
    <mc:Choice Requires="p14">
      <p:transition spd="slow" p14:dur="2000" advTm="7009"/>
    </mc:Choice>
    <mc:Fallback xmlns="">
      <p:transition spd="slow" advTm="7009"/>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0A66578-263C-E4B6-11D1-C15A4A60ADEF}"/>
              </a:ext>
            </a:extLst>
          </p:cNvPr>
          <p:cNvSpPr txBox="1"/>
          <p:nvPr/>
        </p:nvSpPr>
        <p:spPr>
          <a:xfrm>
            <a:off x="90869" y="228600"/>
            <a:ext cx="8900731" cy="1200329"/>
          </a:xfrm>
          <a:prstGeom prst="rect">
            <a:avLst/>
          </a:prstGeom>
          <a:noFill/>
        </p:spPr>
        <p:txBody>
          <a:bodyPr wrap="square" rtlCol="0">
            <a:spAutoFit/>
          </a:bodyPr>
          <a:lstStyle/>
          <a:p>
            <a:pPr algn="ctr"/>
            <a:r>
              <a:rPr lang="en-US" sz="3600" dirty="0">
                <a:solidFill>
                  <a:srgbClr val="FFFF00"/>
                </a:solidFill>
                <a:latin typeface="Calibri" panose="020F0502020204030204" pitchFamily="34" charset="0"/>
                <a:cs typeface="Calibri" panose="020F0502020204030204" pitchFamily="34" charset="0"/>
              </a:rPr>
              <a:t>Traditional Approaches to Teaching About the Natural World</a:t>
            </a:r>
          </a:p>
        </p:txBody>
      </p:sp>
      <p:sp>
        <p:nvSpPr>
          <p:cNvPr id="5" name="TextBox 4">
            <a:extLst>
              <a:ext uri="{FF2B5EF4-FFF2-40B4-BE49-F238E27FC236}">
                <a16:creationId xmlns:a16="http://schemas.microsoft.com/office/drawing/2014/main" id="{1D26338C-9414-5336-72DC-59E0DC7F7052}"/>
              </a:ext>
            </a:extLst>
          </p:cNvPr>
          <p:cNvSpPr txBox="1"/>
          <p:nvPr/>
        </p:nvSpPr>
        <p:spPr>
          <a:xfrm>
            <a:off x="502634" y="1524000"/>
            <a:ext cx="8077200" cy="5016758"/>
          </a:xfrm>
          <a:prstGeom prst="rect">
            <a:avLst/>
          </a:prstGeom>
          <a:noFill/>
        </p:spPr>
        <p:txBody>
          <a:bodyPr wrap="square" rtlCol="0">
            <a:spAutoFit/>
          </a:bodyPr>
          <a:lstStyle/>
          <a:p>
            <a:pPr marL="457200" indent="-457200">
              <a:buFont typeface="Arial" panose="020B0604020202020204" pitchFamily="34" charset="0"/>
              <a:buChar char="•"/>
            </a:pPr>
            <a:r>
              <a:rPr lang="en-US" sz="3200" dirty="0">
                <a:latin typeface="Calibri" panose="020F0502020204030204" pitchFamily="34" charset="0"/>
                <a:cs typeface="Calibri" panose="020F0502020204030204" pitchFamily="34" charset="0"/>
              </a:rPr>
              <a:t>Get them outside so we can check that box</a:t>
            </a:r>
          </a:p>
          <a:p>
            <a:pPr marL="457200" indent="-457200">
              <a:buFont typeface="Arial" panose="020B0604020202020204" pitchFamily="34" charset="0"/>
              <a:buChar char="•"/>
            </a:pPr>
            <a:endParaRPr lang="en-US" sz="3200" dirty="0">
              <a:latin typeface="Calibri" panose="020F0502020204030204" pitchFamily="34" charset="0"/>
              <a:cs typeface="Calibri" panose="020F0502020204030204" pitchFamily="34" charset="0"/>
            </a:endParaRPr>
          </a:p>
          <a:p>
            <a:pPr marL="457200" indent="-457200">
              <a:buFont typeface="Arial" panose="020B0604020202020204" pitchFamily="34" charset="0"/>
              <a:buChar char="•"/>
            </a:pPr>
            <a:r>
              <a:rPr lang="en-US" sz="3200" dirty="0">
                <a:latin typeface="Calibri" panose="020F0502020204030204" pitchFamily="34" charset="0"/>
                <a:cs typeface="Calibri" panose="020F0502020204030204" pitchFamily="34" charset="0"/>
              </a:rPr>
              <a:t>Fill them with facts – data dumping</a:t>
            </a:r>
          </a:p>
          <a:p>
            <a:pPr marL="457200" indent="-457200">
              <a:buFont typeface="Arial" panose="020B0604020202020204" pitchFamily="34" charset="0"/>
              <a:buChar char="•"/>
            </a:pPr>
            <a:endParaRPr lang="en-US" sz="3200" dirty="0">
              <a:latin typeface="Calibri" panose="020F0502020204030204" pitchFamily="34" charset="0"/>
              <a:cs typeface="Calibri" panose="020F0502020204030204" pitchFamily="34" charset="0"/>
            </a:endParaRPr>
          </a:p>
          <a:p>
            <a:pPr marL="457200" indent="-457200">
              <a:buFont typeface="Arial" panose="020B0604020202020204" pitchFamily="34" charset="0"/>
              <a:buChar char="•"/>
            </a:pPr>
            <a:r>
              <a:rPr lang="en-US" sz="3200" dirty="0">
                <a:latin typeface="Calibri" panose="020F0502020204030204" pitchFamily="34" charset="0"/>
                <a:cs typeface="Calibri" panose="020F0502020204030204" pitchFamily="34" charset="0"/>
              </a:rPr>
              <a:t>Nature consumption vs. nature appreciation</a:t>
            </a:r>
          </a:p>
          <a:p>
            <a:pPr marL="457200" indent="-457200">
              <a:buFont typeface="Arial" panose="020B0604020202020204" pitchFamily="34" charset="0"/>
              <a:buChar char="•"/>
            </a:pPr>
            <a:endParaRPr lang="en-US" sz="3200" dirty="0">
              <a:latin typeface="Calibri" panose="020F0502020204030204" pitchFamily="34" charset="0"/>
              <a:cs typeface="Calibri" panose="020F0502020204030204" pitchFamily="34" charset="0"/>
            </a:endParaRPr>
          </a:p>
          <a:p>
            <a:pPr marL="457200" indent="-457200">
              <a:buFont typeface="Arial" panose="020B0604020202020204" pitchFamily="34" charset="0"/>
              <a:buChar char="•"/>
            </a:pPr>
            <a:r>
              <a:rPr lang="en-US" sz="3200" dirty="0">
                <a:latin typeface="Calibri" panose="020F0502020204030204" pitchFamily="34" charset="0"/>
                <a:cs typeface="Calibri" panose="020F0502020204030204" pitchFamily="34" charset="0"/>
              </a:rPr>
              <a:t>One and done approach to nature experiences </a:t>
            </a:r>
          </a:p>
          <a:p>
            <a:pPr marL="457200" indent="-457200">
              <a:buFont typeface="Arial" panose="020B0604020202020204" pitchFamily="34" charset="0"/>
              <a:buChar char="•"/>
            </a:pPr>
            <a:endParaRPr lang="en-US" sz="3200" dirty="0">
              <a:latin typeface="Calibri" panose="020F0502020204030204" pitchFamily="34" charset="0"/>
              <a:cs typeface="Calibri" panose="020F0502020204030204" pitchFamily="34" charset="0"/>
            </a:endParaRPr>
          </a:p>
          <a:p>
            <a:pPr marL="457200" indent="-457200">
              <a:buFont typeface="Arial" panose="020B0604020202020204" pitchFamily="34" charset="0"/>
              <a:buChar char="•"/>
            </a:pPr>
            <a:endParaRPr 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307966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a:extLst>
              <a:ext uri="{FF2B5EF4-FFF2-40B4-BE49-F238E27FC236}">
                <a16:creationId xmlns:a16="http://schemas.microsoft.com/office/drawing/2014/main" id="{4F052663-03FF-4E59-AFA4-46F78A4DCF14}"/>
              </a:ext>
            </a:extLst>
          </p:cNvPr>
          <p:cNvSpPr>
            <a:spLocks noGrp="1" noChangeArrowheads="1"/>
          </p:cNvSpPr>
          <p:nvPr>
            <p:ph type="title"/>
          </p:nvPr>
        </p:nvSpPr>
        <p:spPr/>
        <p:txBody>
          <a:bodyPr/>
          <a:lstStyle/>
          <a:p>
            <a:pPr eaLnBrk="1" fontAlgn="auto" hangingPunct="1">
              <a:spcAft>
                <a:spcPts val="0"/>
              </a:spcAft>
              <a:defRPr/>
            </a:pPr>
            <a:r>
              <a:rPr lang="en-US" altLang="en-US" dirty="0">
                <a:solidFill>
                  <a:srgbClr val="FFFF00"/>
                </a:solidFill>
                <a:effectLst/>
                <a:latin typeface="Calibri" panose="020F0502020204030204" pitchFamily="34" charset="0"/>
                <a:cs typeface="Calibri" panose="020F0502020204030204" pitchFamily="34" charset="0"/>
              </a:rPr>
              <a:t>Principle one</a:t>
            </a:r>
          </a:p>
        </p:txBody>
      </p:sp>
      <p:sp>
        <p:nvSpPr>
          <p:cNvPr id="50179" name="Rectangle 3">
            <a:extLst>
              <a:ext uri="{FF2B5EF4-FFF2-40B4-BE49-F238E27FC236}">
                <a16:creationId xmlns:a16="http://schemas.microsoft.com/office/drawing/2014/main" id="{9834CB19-7FAF-44FF-A9BF-59B5072CFEFC}"/>
              </a:ext>
            </a:extLst>
          </p:cNvPr>
          <p:cNvSpPr>
            <a:spLocks noGrp="1" noChangeArrowheads="1"/>
          </p:cNvSpPr>
          <p:nvPr>
            <p:ph type="body" sz="half" idx="1"/>
          </p:nvPr>
        </p:nvSpPr>
        <p:spPr>
          <a:xfrm>
            <a:off x="457200" y="2112962"/>
            <a:ext cx="4038600" cy="3505200"/>
          </a:xfrm>
        </p:spPr>
        <p:txBody>
          <a:bodyPr/>
          <a:lstStyle/>
          <a:p>
            <a:pPr eaLnBrk="1" fontAlgn="auto" hangingPunct="1">
              <a:lnSpc>
                <a:spcPct val="150000"/>
              </a:lnSpc>
              <a:spcAft>
                <a:spcPts val="0"/>
              </a:spcAft>
              <a:buFont typeface="Wingdings" panose="05000000000000000000" pitchFamily="2" charset="2"/>
              <a:buNone/>
              <a:defRPr/>
            </a:pPr>
            <a:r>
              <a:rPr lang="en-US" altLang="en-US" sz="1600" dirty="0">
                <a:latin typeface="Calibri" panose="020F0502020204030204" pitchFamily="34" charset="0"/>
                <a:cs typeface="Calibri" panose="020F0502020204030204" pitchFamily="34" charset="0"/>
              </a:rPr>
              <a:t>    </a:t>
            </a:r>
            <a:r>
              <a:rPr lang="en-US" altLang="en-US" sz="2400" dirty="0">
                <a:latin typeface="Calibri" panose="020F0502020204030204" pitchFamily="34" charset="0"/>
                <a:cs typeface="Calibri" panose="020F0502020204030204" pitchFamily="34" charset="0"/>
              </a:rPr>
              <a:t>Any interpretation that does not somehow relate what is being displayed or described to something within the personality or experience of the visitor will be sterile.</a:t>
            </a:r>
          </a:p>
        </p:txBody>
      </p:sp>
      <p:sp>
        <p:nvSpPr>
          <p:cNvPr id="2" name="Oval 1">
            <a:extLst>
              <a:ext uri="{FF2B5EF4-FFF2-40B4-BE49-F238E27FC236}">
                <a16:creationId xmlns:a16="http://schemas.microsoft.com/office/drawing/2014/main" id="{F1A1E405-E793-4353-871E-E161F84F2E31}"/>
              </a:ext>
            </a:extLst>
          </p:cNvPr>
          <p:cNvSpPr/>
          <p:nvPr/>
        </p:nvSpPr>
        <p:spPr>
          <a:xfrm>
            <a:off x="2448086" y="2819400"/>
            <a:ext cx="914401" cy="457200"/>
          </a:xfrm>
          <a:prstGeom prst="ellipse">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00B0F0"/>
              </a:solidFill>
            </a:endParaRPr>
          </a:p>
        </p:txBody>
      </p:sp>
      <p:pic>
        <p:nvPicPr>
          <p:cNvPr id="5" name="Picture 4" descr="A group of children sitting at a table&#10;&#10;Description automatically generated with low confidence">
            <a:extLst>
              <a:ext uri="{FF2B5EF4-FFF2-40B4-BE49-F238E27FC236}">
                <a16:creationId xmlns:a16="http://schemas.microsoft.com/office/drawing/2014/main" id="{17A08EA5-C5F3-4041-8031-340B25983E0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47897" y="1960562"/>
            <a:ext cx="4321314" cy="3810000"/>
          </a:xfrm>
          <a:prstGeom prst="rect">
            <a:avLst/>
          </a:prstGeom>
          <a:ln w="38100">
            <a:solidFill>
              <a:srgbClr val="002060"/>
            </a:solidFill>
          </a:ln>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54531"/>
    </mc:Choice>
    <mc:Fallback xmlns="">
      <p:transition spd="slow" advTm="54531"/>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a:extLst>
              <a:ext uri="{FF2B5EF4-FFF2-40B4-BE49-F238E27FC236}">
                <a16:creationId xmlns:a16="http://schemas.microsoft.com/office/drawing/2014/main" id="{AC956AC2-6B74-4905-B973-70AE30040B54}"/>
              </a:ext>
            </a:extLst>
          </p:cNvPr>
          <p:cNvSpPr>
            <a:spLocks noGrp="1" noChangeArrowheads="1"/>
          </p:cNvSpPr>
          <p:nvPr>
            <p:ph type="title"/>
          </p:nvPr>
        </p:nvSpPr>
        <p:spPr/>
        <p:txBody>
          <a:bodyPr/>
          <a:lstStyle/>
          <a:p>
            <a:pPr eaLnBrk="1" fontAlgn="auto" hangingPunct="1">
              <a:spcAft>
                <a:spcPts val="0"/>
              </a:spcAft>
              <a:defRPr/>
            </a:pPr>
            <a:r>
              <a:rPr lang="en-US" altLang="en-US" dirty="0">
                <a:solidFill>
                  <a:srgbClr val="FFFF00"/>
                </a:solidFill>
                <a:effectLst/>
                <a:latin typeface="Calibri" panose="020F0502020204030204" pitchFamily="34" charset="0"/>
                <a:cs typeface="Calibri" panose="020F0502020204030204" pitchFamily="34" charset="0"/>
              </a:rPr>
              <a:t>Principle Two</a:t>
            </a:r>
          </a:p>
        </p:txBody>
      </p:sp>
      <p:sp>
        <p:nvSpPr>
          <p:cNvPr id="52227" name="Rectangle 3">
            <a:extLst>
              <a:ext uri="{FF2B5EF4-FFF2-40B4-BE49-F238E27FC236}">
                <a16:creationId xmlns:a16="http://schemas.microsoft.com/office/drawing/2014/main" id="{FD1A7188-395C-4435-AA35-E6D1B8570B0C}"/>
              </a:ext>
            </a:extLst>
          </p:cNvPr>
          <p:cNvSpPr>
            <a:spLocks noGrp="1" noChangeArrowheads="1"/>
          </p:cNvSpPr>
          <p:nvPr>
            <p:ph type="body" sz="half" idx="1"/>
          </p:nvPr>
        </p:nvSpPr>
        <p:spPr>
          <a:xfrm>
            <a:off x="0" y="1524000"/>
            <a:ext cx="9144000" cy="1600200"/>
          </a:xfrm>
        </p:spPr>
        <p:txBody>
          <a:bodyPr/>
          <a:lstStyle/>
          <a:p>
            <a:pPr algn="ctr" eaLnBrk="1" fontAlgn="auto" hangingPunct="1">
              <a:lnSpc>
                <a:spcPct val="150000"/>
              </a:lnSpc>
              <a:spcAft>
                <a:spcPts val="0"/>
              </a:spcAft>
              <a:buFont typeface="Wingdings" panose="05000000000000000000" pitchFamily="2" charset="2"/>
              <a:buNone/>
              <a:defRPr/>
            </a:pPr>
            <a:r>
              <a:rPr lang="en-US" altLang="en-US" sz="2800" dirty="0">
                <a:latin typeface="Calibri" panose="020F0502020204030204" pitchFamily="34" charset="0"/>
                <a:cs typeface="Calibri" panose="020F0502020204030204" pitchFamily="34" charset="0"/>
              </a:rPr>
              <a:t>Information, as such, is not interpretation.  Interpretation is revelation based upon information.</a:t>
            </a:r>
          </a:p>
        </p:txBody>
      </p:sp>
      <p:sp>
        <p:nvSpPr>
          <p:cNvPr id="2" name="Oval 1">
            <a:extLst>
              <a:ext uri="{FF2B5EF4-FFF2-40B4-BE49-F238E27FC236}">
                <a16:creationId xmlns:a16="http://schemas.microsoft.com/office/drawing/2014/main" id="{3EF9C95C-18AF-4A75-9A5F-AC42358DBBAB}"/>
              </a:ext>
            </a:extLst>
          </p:cNvPr>
          <p:cNvSpPr/>
          <p:nvPr/>
        </p:nvSpPr>
        <p:spPr>
          <a:xfrm>
            <a:off x="2057400" y="2362200"/>
            <a:ext cx="1600200" cy="533400"/>
          </a:xfrm>
          <a:prstGeom prst="ellipse">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 name="TextBox 3">
            <a:extLst>
              <a:ext uri="{FF2B5EF4-FFF2-40B4-BE49-F238E27FC236}">
                <a16:creationId xmlns:a16="http://schemas.microsoft.com/office/drawing/2014/main" id="{A8E9218D-2BC2-46F1-9606-AA099C367544}"/>
              </a:ext>
            </a:extLst>
          </p:cNvPr>
          <p:cNvSpPr txBox="1"/>
          <p:nvPr/>
        </p:nvSpPr>
        <p:spPr>
          <a:xfrm>
            <a:off x="228600" y="3943921"/>
            <a:ext cx="4329840" cy="1477328"/>
          </a:xfrm>
          <a:prstGeom prst="rect">
            <a:avLst/>
          </a:prstGeom>
          <a:noFill/>
        </p:spPr>
        <p:txBody>
          <a:bodyPr wrap="none" rtlCol="0">
            <a:spAutoFit/>
          </a:bodyPr>
          <a:lstStyle/>
          <a:p>
            <a:r>
              <a:rPr lang="en-US" dirty="0">
                <a:latin typeface="Calibri" panose="020F0502020204030204" pitchFamily="34" charset="0"/>
                <a:cs typeface="Calibri" panose="020F0502020204030204" pitchFamily="34" charset="0"/>
              </a:rPr>
              <a:t>When I heard the </a:t>
            </a:r>
            <a:r>
              <a:rPr lang="en-US" dirty="0" err="1">
                <a:latin typeface="Calibri" panose="020F0502020204030204" pitchFamily="34" charset="0"/>
                <a:cs typeface="Calibri" panose="020F0502020204030204" pitchFamily="34" charset="0"/>
              </a:rPr>
              <a:t>learn’d</a:t>
            </a:r>
            <a:r>
              <a:rPr lang="en-US" dirty="0">
                <a:latin typeface="Calibri" panose="020F0502020204030204" pitchFamily="34" charset="0"/>
                <a:cs typeface="Calibri" panose="020F0502020204030204" pitchFamily="34" charset="0"/>
              </a:rPr>
              <a:t> astronomer, </a:t>
            </a:r>
          </a:p>
          <a:p>
            <a:r>
              <a:rPr lang="en-US" dirty="0">
                <a:latin typeface="Calibri" panose="020F0502020204030204" pitchFamily="34" charset="0"/>
                <a:cs typeface="Calibri" panose="020F0502020204030204" pitchFamily="34" charset="0"/>
              </a:rPr>
              <a:t>when the proofs, the figures,</a:t>
            </a:r>
          </a:p>
          <a:p>
            <a:r>
              <a:rPr lang="en-US" dirty="0">
                <a:latin typeface="Calibri" panose="020F0502020204030204" pitchFamily="34" charset="0"/>
                <a:cs typeface="Calibri" panose="020F0502020204030204" pitchFamily="34" charset="0"/>
              </a:rPr>
              <a:t>where ranged in columns before me, </a:t>
            </a:r>
          </a:p>
          <a:p>
            <a:r>
              <a:rPr lang="en-US" dirty="0">
                <a:latin typeface="Calibri" panose="020F0502020204030204" pitchFamily="34" charset="0"/>
                <a:cs typeface="Calibri" panose="020F0502020204030204" pitchFamily="34" charset="0"/>
              </a:rPr>
              <a:t>when I was shown the charts and diagrams, </a:t>
            </a:r>
          </a:p>
          <a:p>
            <a:r>
              <a:rPr lang="en-US" dirty="0">
                <a:latin typeface="Calibri" panose="020F0502020204030204" pitchFamily="34" charset="0"/>
                <a:cs typeface="Calibri" panose="020F0502020204030204" pitchFamily="34" charset="0"/>
              </a:rPr>
              <a:t>to add, divide, and measure them,</a:t>
            </a:r>
          </a:p>
        </p:txBody>
      </p:sp>
      <p:sp>
        <p:nvSpPr>
          <p:cNvPr id="10" name="TextBox 9">
            <a:extLst>
              <a:ext uri="{FF2B5EF4-FFF2-40B4-BE49-F238E27FC236}">
                <a16:creationId xmlns:a16="http://schemas.microsoft.com/office/drawing/2014/main" id="{7E9EB679-79A9-4F44-8EFD-74798DEA8B14}"/>
              </a:ext>
            </a:extLst>
          </p:cNvPr>
          <p:cNvSpPr txBox="1"/>
          <p:nvPr/>
        </p:nvSpPr>
        <p:spPr>
          <a:xfrm>
            <a:off x="2675001" y="3244334"/>
            <a:ext cx="3793998" cy="584775"/>
          </a:xfrm>
          <a:prstGeom prst="rect">
            <a:avLst/>
          </a:prstGeom>
          <a:noFill/>
        </p:spPr>
        <p:txBody>
          <a:bodyPr wrap="square">
            <a:spAutoFit/>
          </a:bodyPr>
          <a:lstStyle/>
          <a:p>
            <a:pPr algn="ctr"/>
            <a:r>
              <a:rPr lang="en-US" dirty="0">
                <a:solidFill>
                  <a:srgbClr val="FFC000"/>
                </a:solidFill>
                <a:latin typeface="Calibri" panose="020F0502020204030204" pitchFamily="34" charset="0"/>
                <a:cs typeface="Calibri" panose="020F0502020204030204" pitchFamily="34" charset="0"/>
              </a:rPr>
              <a:t>When I Heard the </a:t>
            </a:r>
            <a:r>
              <a:rPr lang="en-US" dirty="0" err="1">
                <a:solidFill>
                  <a:srgbClr val="FFC000"/>
                </a:solidFill>
                <a:latin typeface="Calibri" panose="020F0502020204030204" pitchFamily="34" charset="0"/>
                <a:cs typeface="Calibri" panose="020F0502020204030204" pitchFamily="34" charset="0"/>
              </a:rPr>
              <a:t>Learn’d</a:t>
            </a:r>
            <a:r>
              <a:rPr lang="en-US" dirty="0">
                <a:solidFill>
                  <a:srgbClr val="FFC000"/>
                </a:solidFill>
                <a:latin typeface="Calibri" panose="020F0502020204030204" pitchFamily="34" charset="0"/>
                <a:cs typeface="Calibri" panose="020F0502020204030204" pitchFamily="34" charset="0"/>
              </a:rPr>
              <a:t> Astronomer</a:t>
            </a:r>
          </a:p>
          <a:p>
            <a:pPr algn="ctr"/>
            <a:r>
              <a:rPr lang="en-US" sz="1400" dirty="0">
                <a:solidFill>
                  <a:srgbClr val="FFC000"/>
                </a:solidFill>
                <a:latin typeface="Calibri" panose="020F0502020204030204" pitchFamily="34" charset="0"/>
                <a:cs typeface="Calibri" panose="020F0502020204030204" pitchFamily="34" charset="0"/>
              </a:rPr>
              <a:t>by Walt Whitman</a:t>
            </a:r>
          </a:p>
        </p:txBody>
      </p:sp>
      <p:sp>
        <p:nvSpPr>
          <p:cNvPr id="6" name="TextBox 5">
            <a:extLst>
              <a:ext uri="{FF2B5EF4-FFF2-40B4-BE49-F238E27FC236}">
                <a16:creationId xmlns:a16="http://schemas.microsoft.com/office/drawing/2014/main" id="{D98D20C6-3AC0-4B2F-B192-22D3892FEA1F}"/>
              </a:ext>
            </a:extLst>
          </p:cNvPr>
          <p:cNvSpPr txBox="1"/>
          <p:nvPr/>
        </p:nvSpPr>
        <p:spPr>
          <a:xfrm>
            <a:off x="210312" y="5536061"/>
            <a:ext cx="5410200" cy="923330"/>
          </a:xfrm>
          <a:prstGeom prst="rect">
            <a:avLst/>
          </a:prstGeom>
          <a:noFill/>
        </p:spPr>
        <p:txBody>
          <a:bodyPr wrap="square" rtlCol="0">
            <a:spAutoFit/>
          </a:bodyPr>
          <a:lstStyle/>
          <a:p>
            <a:r>
              <a:rPr lang="en-US" dirty="0">
                <a:latin typeface="Calibri" panose="020F0502020204030204" pitchFamily="34" charset="0"/>
                <a:cs typeface="Calibri" panose="020F0502020204030204" pitchFamily="34" charset="0"/>
              </a:rPr>
              <a:t>When I sitting heard the astronomer where he lectured with much applause in the lecture room,</a:t>
            </a:r>
          </a:p>
          <a:p>
            <a:r>
              <a:rPr lang="en-US" dirty="0">
                <a:latin typeface="Calibri" panose="020F0502020204030204" pitchFamily="34" charset="0"/>
                <a:cs typeface="Calibri" panose="020F0502020204030204" pitchFamily="34" charset="0"/>
              </a:rPr>
              <a:t>How soon unaccountable I became tired and sick,</a:t>
            </a:r>
          </a:p>
        </p:txBody>
      </p:sp>
      <p:sp>
        <p:nvSpPr>
          <p:cNvPr id="7" name="TextBox 6">
            <a:extLst>
              <a:ext uri="{FF2B5EF4-FFF2-40B4-BE49-F238E27FC236}">
                <a16:creationId xmlns:a16="http://schemas.microsoft.com/office/drawing/2014/main" id="{345856FB-2C81-4A65-AD26-5E77DBCE1EB7}"/>
              </a:ext>
            </a:extLst>
          </p:cNvPr>
          <p:cNvSpPr txBox="1"/>
          <p:nvPr/>
        </p:nvSpPr>
        <p:spPr>
          <a:xfrm>
            <a:off x="6019800" y="4243400"/>
            <a:ext cx="2895600" cy="1754326"/>
          </a:xfrm>
          <a:prstGeom prst="rect">
            <a:avLst/>
          </a:prstGeom>
          <a:noFill/>
        </p:spPr>
        <p:txBody>
          <a:bodyPr wrap="square" rtlCol="0">
            <a:spAutoFit/>
          </a:bodyPr>
          <a:lstStyle/>
          <a:p>
            <a:r>
              <a:rPr lang="en-US" dirty="0">
                <a:latin typeface="Calibri" panose="020F0502020204030204" pitchFamily="34" charset="0"/>
                <a:cs typeface="Calibri" panose="020F0502020204030204" pitchFamily="34" charset="0"/>
              </a:rPr>
              <a:t>Till rising and gliding out I wandered off by myself,</a:t>
            </a:r>
          </a:p>
          <a:p>
            <a:r>
              <a:rPr lang="en-US" dirty="0">
                <a:latin typeface="Calibri" panose="020F0502020204030204" pitchFamily="34" charset="0"/>
                <a:cs typeface="Calibri" panose="020F0502020204030204" pitchFamily="34" charset="0"/>
              </a:rPr>
              <a:t>In the mystical moist night air, and from time to time,</a:t>
            </a:r>
          </a:p>
          <a:p>
            <a:r>
              <a:rPr lang="en-US" dirty="0">
                <a:latin typeface="Calibri" panose="020F0502020204030204" pitchFamily="34" charset="0"/>
                <a:cs typeface="Calibri" panose="020F0502020204030204" pitchFamily="34" charset="0"/>
              </a:rPr>
              <a:t>Looked up in perfect silence at the stars.</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88492"/>
    </mc:Choice>
    <mc:Fallback xmlns="">
      <p:transition spd="slow" advTm="88492"/>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10" grpId="0"/>
      <p:bldP spid="6" grpId="0"/>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a:extLst>
              <a:ext uri="{FF2B5EF4-FFF2-40B4-BE49-F238E27FC236}">
                <a16:creationId xmlns:a16="http://schemas.microsoft.com/office/drawing/2014/main" id="{606D0029-CBB1-414F-A5AF-CA6C9F2FC42A}"/>
              </a:ext>
            </a:extLst>
          </p:cNvPr>
          <p:cNvSpPr>
            <a:spLocks noGrp="1" noChangeArrowheads="1"/>
          </p:cNvSpPr>
          <p:nvPr>
            <p:ph type="title"/>
          </p:nvPr>
        </p:nvSpPr>
        <p:spPr>
          <a:xfrm>
            <a:off x="457200" y="32821"/>
            <a:ext cx="8229600" cy="860425"/>
          </a:xfrm>
        </p:spPr>
        <p:txBody>
          <a:bodyPr/>
          <a:lstStyle/>
          <a:p>
            <a:pPr eaLnBrk="1" fontAlgn="auto" hangingPunct="1">
              <a:spcAft>
                <a:spcPts val="0"/>
              </a:spcAft>
              <a:defRPr/>
            </a:pPr>
            <a:r>
              <a:rPr lang="en-US" altLang="en-US" dirty="0">
                <a:solidFill>
                  <a:srgbClr val="FFFF00"/>
                </a:solidFill>
                <a:effectLst/>
                <a:latin typeface="Calibri" panose="020F0502020204030204" pitchFamily="34" charset="0"/>
                <a:cs typeface="Calibri" panose="020F0502020204030204" pitchFamily="34" charset="0"/>
              </a:rPr>
              <a:t>Principle Three</a:t>
            </a:r>
          </a:p>
        </p:txBody>
      </p:sp>
      <p:sp>
        <p:nvSpPr>
          <p:cNvPr id="58371" name="Rectangle 3">
            <a:extLst>
              <a:ext uri="{FF2B5EF4-FFF2-40B4-BE49-F238E27FC236}">
                <a16:creationId xmlns:a16="http://schemas.microsoft.com/office/drawing/2014/main" id="{202838EF-4F62-467F-9664-7907FE403ACC}"/>
              </a:ext>
            </a:extLst>
          </p:cNvPr>
          <p:cNvSpPr>
            <a:spLocks noGrp="1" noChangeArrowheads="1"/>
          </p:cNvSpPr>
          <p:nvPr>
            <p:ph type="body" sz="half" idx="1"/>
          </p:nvPr>
        </p:nvSpPr>
        <p:spPr>
          <a:xfrm>
            <a:off x="152400" y="868104"/>
            <a:ext cx="4343400" cy="5334000"/>
          </a:xfrm>
        </p:spPr>
        <p:txBody>
          <a:bodyPr/>
          <a:lstStyle/>
          <a:p>
            <a:pPr eaLnBrk="1" fontAlgn="auto" hangingPunct="1">
              <a:lnSpc>
                <a:spcPct val="150000"/>
              </a:lnSpc>
              <a:spcAft>
                <a:spcPts val="0"/>
              </a:spcAft>
              <a:buFont typeface="Wingdings" panose="05000000000000000000" pitchFamily="2" charset="2"/>
              <a:buNone/>
              <a:defRPr/>
            </a:pPr>
            <a:r>
              <a:rPr lang="en-US" altLang="en-US" sz="2800" dirty="0">
                <a:latin typeface="Calibri" panose="020F0502020204030204" pitchFamily="34" charset="0"/>
                <a:cs typeface="Calibri" panose="020F0502020204030204" pitchFamily="34" charset="0"/>
              </a:rPr>
              <a:t>Interpretation is an art, which combines many arts, whether the materials presented are scientific, historical, or architectural.  Any art is to some degree teachable.</a:t>
            </a:r>
          </a:p>
        </p:txBody>
      </p:sp>
      <p:sp>
        <p:nvSpPr>
          <p:cNvPr id="68613" name="TextBox 2">
            <a:extLst>
              <a:ext uri="{FF2B5EF4-FFF2-40B4-BE49-F238E27FC236}">
                <a16:creationId xmlns:a16="http://schemas.microsoft.com/office/drawing/2014/main" id="{2F533FCB-C094-4F3A-813B-A3E08DD141F3}"/>
              </a:ext>
            </a:extLst>
          </p:cNvPr>
          <p:cNvSpPr txBox="1">
            <a:spLocks noChangeArrowheads="1"/>
          </p:cNvSpPr>
          <p:nvPr/>
        </p:nvSpPr>
        <p:spPr bwMode="auto">
          <a:xfrm>
            <a:off x="618930" y="6071800"/>
            <a:ext cx="3953070" cy="369332"/>
          </a:xfrm>
          <a:prstGeom prst="rect">
            <a:avLst/>
          </a:prstGeom>
          <a:noFill/>
          <a:ln>
            <a:noFill/>
          </a:ln>
        </p:spPr>
        <p:txBody>
          <a:bodyPr wrap="none">
            <a:spAutoFit/>
          </a:bodyPr>
          <a:lstStyle>
            <a:lvl1pPr>
              <a:lnSpc>
                <a:spcPct val="120000"/>
              </a:lnSpc>
              <a:spcBef>
                <a:spcPts val="1000"/>
              </a:spcBef>
              <a:buFont typeface="Arial" panose="020B0604020202020204" pitchFamily="34" charset="0"/>
              <a:buChar char="•"/>
              <a:defRPr sz="2000">
                <a:solidFill>
                  <a:schemeClr val="tx1"/>
                </a:solidFill>
                <a:latin typeface="Rockwell" panose="02060603020205020403" pitchFamily="18" charset="0"/>
              </a:defRPr>
            </a:lvl1pPr>
            <a:lvl2pPr marL="742950" indent="-285750">
              <a:lnSpc>
                <a:spcPct val="120000"/>
              </a:lnSpc>
              <a:spcBef>
                <a:spcPts val="500"/>
              </a:spcBef>
              <a:buFont typeface="Arial" panose="020B0604020202020204" pitchFamily="34" charset="0"/>
              <a:buChar char="•"/>
              <a:defRPr>
                <a:solidFill>
                  <a:schemeClr val="tx1"/>
                </a:solidFill>
                <a:latin typeface="Rockwell" panose="02060603020205020403" pitchFamily="18" charset="0"/>
              </a:defRPr>
            </a:lvl2pPr>
            <a:lvl3pPr marL="1143000" indent="-228600">
              <a:lnSpc>
                <a:spcPct val="120000"/>
              </a:lnSpc>
              <a:spcBef>
                <a:spcPts val="500"/>
              </a:spcBef>
              <a:buFont typeface="Arial" panose="020B0604020202020204" pitchFamily="34" charset="0"/>
              <a:buChar char="•"/>
              <a:defRPr sz="1600">
                <a:solidFill>
                  <a:schemeClr val="tx1"/>
                </a:solidFill>
                <a:latin typeface="Rockwell" panose="02060603020205020403" pitchFamily="18" charset="0"/>
              </a:defRPr>
            </a:lvl3pPr>
            <a:lvl4pPr marL="1600200" indent="-228600">
              <a:lnSpc>
                <a:spcPct val="120000"/>
              </a:lnSpc>
              <a:spcBef>
                <a:spcPts val="500"/>
              </a:spcBef>
              <a:buFont typeface="Arial" panose="020B0604020202020204" pitchFamily="34" charset="0"/>
              <a:buChar char="•"/>
              <a:defRPr sz="1400">
                <a:solidFill>
                  <a:schemeClr val="tx1"/>
                </a:solidFill>
                <a:latin typeface="Rockwell" panose="02060603020205020403" pitchFamily="18" charset="0"/>
              </a:defRPr>
            </a:lvl4pPr>
            <a:lvl5pPr marL="2057400" indent="-228600">
              <a:lnSpc>
                <a:spcPct val="120000"/>
              </a:lnSpc>
              <a:spcBef>
                <a:spcPts val="500"/>
              </a:spcBef>
              <a:buFont typeface="Arial" panose="020B0604020202020204" pitchFamily="34" charset="0"/>
              <a:buChar char="•"/>
              <a:defRPr sz="1200">
                <a:solidFill>
                  <a:schemeClr val="tx1"/>
                </a:solidFill>
                <a:latin typeface="Rockwell" panose="02060603020205020403" pitchFamily="18" charset="0"/>
              </a:defRPr>
            </a:lvl5pPr>
            <a:lvl6pPr marL="25146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6pPr>
            <a:lvl7pPr marL="29718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7pPr>
            <a:lvl8pPr marL="34290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8pPr>
            <a:lvl9pPr marL="38862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9pPr>
          </a:lstStyle>
          <a:p>
            <a:pPr>
              <a:lnSpc>
                <a:spcPct val="100000"/>
              </a:lnSpc>
              <a:spcBef>
                <a:spcPct val="0"/>
              </a:spcBef>
              <a:buFontTx/>
              <a:buNone/>
              <a:defRPr/>
            </a:pPr>
            <a:r>
              <a:rPr lang="en-US" altLang="en-US" sz="1800" b="1" dirty="0">
                <a:solidFill>
                  <a:srgbClr val="FFFF00"/>
                </a:solidFill>
                <a:latin typeface="Calibri" panose="020F0502020204030204" pitchFamily="34" charset="0"/>
                <a:cs typeface="Calibri" panose="020F0502020204030204" pitchFamily="34" charset="0"/>
              </a:rPr>
              <a:t>“A nature guide is an artist”…Enos Mills</a:t>
            </a:r>
          </a:p>
        </p:txBody>
      </p:sp>
      <p:sp>
        <p:nvSpPr>
          <p:cNvPr id="2" name="Oval 1">
            <a:extLst>
              <a:ext uri="{FF2B5EF4-FFF2-40B4-BE49-F238E27FC236}">
                <a16:creationId xmlns:a16="http://schemas.microsoft.com/office/drawing/2014/main" id="{228C6CD4-5652-43F0-94C2-5A41609FE1F6}"/>
              </a:ext>
            </a:extLst>
          </p:cNvPr>
          <p:cNvSpPr/>
          <p:nvPr/>
        </p:nvSpPr>
        <p:spPr>
          <a:xfrm>
            <a:off x="3048000" y="1066800"/>
            <a:ext cx="609600" cy="482395"/>
          </a:xfrm>
          <a:prstGeom prst="ellipse">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5" name="Picture 4">
            <a:extLst>
              <a:ext uri="{FF2B5EF4-FFF2-40B4-BE49-F238E27FC236}">
                <a16:creationId xmlns:a16="http://schemas.microsoft.com/office/drawing/2014/main" id="{4CDC5FEA-C7A2-4139-A43C-A8CFD466E67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81600" y="1177925"/>
            <a:ext cx="3421375" cy="4876800"/>
          </a:xfrm>
          <a:prstGeom prst="rect">
            <a:avLst/>
          </a:prstGeom>
          <a:ln w="38100">
            <a:solidFill>
              <a:srgbClr val="002060"/>
            </a:solidFill>
          </a:ln>
        </p:spPr>
      </p:pic>
      <p:sp>
        <p:nvSpPr>
          <p:cNvPr id="3" name="TextBox 2">
            <a:extLst>
              <a:ext uri="{FF2B5EF4-FFF2-40B4-BE49-F238E27FC236}">
                <a16:creationId xmlns:a16="http://schemas.microsoft.com/office/drawing/2014/main" id="{F0F4D859-C147-4E28-AE9B-E8B9A3F5CD17}"/>
              </a:ext>
            </a:extLst>
          </p:cNvPr>
          <p:cNvSpPr txBox="1"/>
          <p:nvPr/>
        </p:nvSpPr>
        <p:spPr>
          <a:xfrm>
            <a:off x="7308859" y="6117967"/>
            <a:ext cx="1377941" cy="276999"/>
          </a:xfrm>
          <a:prstGeom prst="rect">
            <a:avLst/>
          </a:prstGeom>
          <a:noFill/>
        </p:spPr>
        <p:txBody>
          <a:bodyPr wrap="none" rtlCol="0">
            <a:spAutoFit/>
          </a:bodyPr>
          <a:lstStyle/>
          <a:p>
            <a:r>
              <a:rPr lang="en-US" sz="1200" dirty="0">
                <a:latin typeface="Calibri" panose="020F0502020204030204" pitchFamily="34" charset="0"/>
                <a:cs typeface="Calibri" panose="020F0502020204030204" pitchFamily="34" charset="0"/>
              </a:rPr>
              <a:t>Nyta Brown, TPWD</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44646"/>
    </mc:Choice>
    <mc:Fallback xmlns="">
      <p:transition spd="slow" advTm="44646"/>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a:extLst>
              <a:ext uri="{FF2B5EF4-FFF2-40B4-BE49-F238E27FC236}">
                <a16:creationId xmlns:a16="http://schemas.microsoft.com/office/drawing/2014/main" id="{BB94F63A-1607-4D1A-9FDE-D1D348FDCB25}"/>
              </a:ext>
            </a:extLst>
          </p:cNvPr>
          <p:cNvSpPr>
            <a:spLocks noGrp="1" noChangeArrowheads="1"/>
          </p:cNvSpPr>
          <p:nvPr>
            <p:ph type="title"/>
          </p:nvPr>
        </p:nvSpPr>
        <p:spPr>
          <a:xfrm>
            <a:off x="457200" y="277813"/>
            <a:ext cx="8229600" cy="807243"/>
          </a:xfrm>
        </p:spPr>
        <p:txBody>
          <a:bodyPr/>
          <a:lstStyle/>
          <a:p>
            <a:pPr eaLnBrk="1" fontAlgn="auto" hangingPunct="1">
              <a:spcAft>
                <a:spcPts val="0"/>
              </a:spcAft>
              <a:defRPr/>
            </a:pPr>
            <a:r>
              <a:rPr lang="en-US" altLang="en-US" dirty="0">
                <a:solidFill>
                  <a:srgbClr val="FFFF00"/>
                </a:solidFill>
                <a:effectLst/>
                <a:latin typeface="Calibri" panose="020F0502020204030204" pitchFamily="34" charset="0"/>
                <a:cs typeface="Calibri" panose="020F0502020204030204" pitchFamily="34" charset="0"/>
              </a:rPr>
              <a:t>Principle Four</a:t>
            </a:r>
          </a:p>
        </p:txBody>
      </p:sp>
      <p:sp>
        <p:nvSpPr>
          <p:cNvPr id="60420" name="Rectangle 4">
            <a:extLst>
              <a:ext uri="{FF2B5EF4-FFF2-40B4-BE49-F238E27FC236}">
                <a16:creationId xmlns:a16="http://schemas.microsoft.com/office/drawing/2014/main" id="{362751E9-1D35-40A0-91DF-033FC4594E73}"/>
              </a:ext>
            </a:extLst>
          </p:cNvPr>
          <p:cNvSpPr>
            <a:spLocks noGrp="1" noChangeArrowheads="1"/>
          </p:cNvSpPr>
          <p:nvPr>
            <p:ph type="body" sz="half" idx="2"/>
          </p:nvPr>
        </p:nvSpPr>
        <p:spPr>
          <a:xfrm>
            <a:off x="342900" y="1110310"/>
            <a:ext cx="5257800" cy="1600200"/>
          </a:xfrm>
        </p:spPr>
        <p:txBody>
          <a:bodyPr/>
          <a:lstStyle/>
          <a:p>
            <a:pPr algn="ctr" eaLnBrk="1" fontAlgn="auto" hangingPunct="1">
              <a:lnSpc>
                <a:spcPct val="150000"/>
              </a:lnSpc>
              <a:spcAft>
                <a:spcPts val="0"/>
              </a:spcAft>
              <a:buFont typeface="Wingdings" panose="05000000000000000000" pitchFamily="2" charset="2"/>
              <a:buNone/>
              <a:defRPr/>
            </a:pPr>
            <a:r>
              <a:rPr lang="en-US" altLang="en-US" sz="2800" dirty="0">
                <a:latin typeface="Calibri" panose="020F0502020204030204" pitchFamily="34" charset="0"/>
                <a:cs typeface="Calibri" panose="020F0502020204030204" pitchFamily="34" charset="0"/>
              </a:rPr>
              <a:t>The chief aim of interpretation is not instruction, but provocation.</a:t>
            </a:r>
          </a:p>
        </p:txBody>
      </p:sp>
      <p:sp>
        <p:nvSpPr>
          <p:cNvPr id="2" name="Oval 1">
            <a:extLst>
              <a:ext uri="{FF2B5EF4-FFF2-40B4-BE49-F238E27FC236}">
                <a16:creationId xmlns:a16="http://schemas.microsoft.com/office/drawing/2014/main" id="{F59F0B2C-ED43-4492-AAF7-3A1AAE7FE819}"/>
              </a:ext>
            </a:extLst>
          </p:cNvPr>
          <p:cNvSpPr/>
          <p:nvPr/>
        </p:nvSpPr>
        <p:spPr>
          <a:xfrm>
            <a:off x="3505200" y="1790277"/>
            <a:ext cx="1993392" cy="839240"/>
          </a:xfrm>
          <a:prstGeom prst="ellipse">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9" name="Picture 8">
            <a:extLst>
              <a:ext uri="{FF2B5EF4-FFF2-40B4-BE49-F238E27FC236}">
                <a16:creationId xmlns:a16="http://schemas.microsoft.com/office/drawing/2014/main" id="{A36DD6BC-8391-414C-8B17-D941498EDDF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8600" y="2906516"/>
            <a:ext cx="5257800" cy="3505200"/>
          </a:xfrm>
          <a:prstGeom prst="rect">
            <a:avLst/>
          </a:prstGeom>
          <a:ln w="38100">
            <a:solidFill>
              <a:srgbClr val="002060"/>
            </a:solidFill>
          </a:ln>
        </p:spPr>
      </p:pic>
      <p:pic>
        <p:nvPicPr>
          <p:cNvPr id="10" name="Picture 9">
            <a:extLst>
              <a:ext uri="{FF2B5EF4-FFF2-40B4-BE49-F238E27FC236}">
                <a16:creationId xmlns:a16="http://schemas.microsoft.com/office/drawing/2014/main" id="{D5148ABA-5DAA-4D4D-A538-5B5824ED68E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2049" r="3608"/>
          <a:stretch/>
        </p:blipFill>
        <p:spPr>
          <a:xfrm>
            <a:off x="5715000" y="1371600"/>
            <a:ext cx="3200400" cy="4876800"/>
          </a:xfrm>
          <a:prstGeom prst="rect">
            <a:avLst/>
          </a:prstGeom>
          <a:ln w="38100">
            <a:solidFill>
              <a:srgbClr val="002060"/>
            </a:solidFill>
          </a:ln>
        </p:spPr>
      </p:pic>
      <p:sp>
        <p:nvSpPr>
          <p:cNvPr id="3" name="TextBox 2">
            <a:extLst>
              <a:ext uri="{FF2B5EF4-FFF2-40B4-BE49-F238E27FC236}">
                <a16:creationId xmlns:a16="http://schemas.microsoft.com/office/drawing/2014/main" id="{258DAE7F-ECAE-4F71-9EDB-1AEEF9F84121}"/>
              </a:ext>
            </a:extLst>
          </p:cNvPr>
          <p:cNvSpPr txBox="1"/>
          <p:nvPr/>
        </p:nvSpPr>
        <p:spPr>
          <a:xfrm>
            <a:off x="7591219" y="6273217"/>
            <a:ext cx="1360757" cy="276999"/>
          </a:xfrm>
          <a:prstGeom prst="rect">
            <a:avLst/>
          </a:prstGeom>
          <a:noFill/>
        </p:spPr>
        <p:txBody>
          <a:bodyPr wrap="none" rtlCol="0">
            <a:spAutoFit/>
          </a:bodyPr>
          <a:lstStyle/>
          <a:p>
            <a:r>
              <a:rPr lang="en-US" sz="1200" dirty="0">
                <a:latin typeface="Calibri" panose="020F0502020204030204" pitchFamily="34" charset="0"/>
                <a:cs typeface="Calibri" panose="020F0502020204030204" pitchFamily="34" charset="0"/>
              </a:rPr>
              <a:t>Laird Ingham, LMN</a:t>
            </a:r>
          </a:p>
        </p:txBody>
      </p:sp>
      <p:sp>
        <p:nvSpPr>
          <p:cNvPr id="6" name="TextBox 5">
            <a:extLst>
              <a:ext uri="{FF2B5EF4-FFF2-40B4-BE49-F238E27FC236}">
                <a16:creationId xmlns:a16="http://schemas.microsoft.com/office/drawing/2014/main" id="{31A14D17-026A-452F-ACF0-888D720A5FE4}"/>
              </a:ext>
            </a:extLst>
          </p:cNvPr>
          <p:cNvSpPr txBox="1"/>
          <p:nvPr/>
        </p:nvSpPr>
        <p:spPr>
          <a:xfrm>
            <a:off x="192024" y="6411716"/>
            <a:ext cx="1719573" cy="276999"/>
          </a:xfrm>
          <a:prstGeom prst="rect">
            <a:avLst/>
          </a:prstGeom>
          <a:noFill/>
        </p:spPr>
        <p:txBody>
          <a:bodyPr wrap="none" rtlCol="0">
            <a:spAutoFit/>
          </a:bodyPr>
          <a:lstStyle/>
          <a:p>
            <a:r>
              <a:rPr lang="en-US" sz="1200" dirty="0">
                <a:latin typeface="Calibri" panose="020F0502020204030204" pitchFamily="34" charset="0"/>
                <a:cs typeface="Calibri" panose="020F0502020204030204" pitchFamily="34" charset="0"/>
              </a:rPr>
              <a:t>Guadalupe Chapter MNs</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56202"/>
    </mc:Choice>
    <mc:Fallback xmlns="">
      <p:transition spd="slow" advTm="56202"/>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a:extLst>
              <a:ext uri="{FF2B5EF4-FFF2-40B4-BE49-F238E27FC236}">
                <a16:creationId xmlns:a16="http://schemas.microsoft.com/office/drawing/2014/main" id="{9C6CD0A7-162D-4700-A565-89D52E5FB221}"/>
              </a:ext>
            </a:extLst>
          </p:cNvPr>
          <p:cNvSpPr>
            <a:spLocks noGrp="1" noChangeArrowheads="1"/>
          </p:cNvSpPr>
          <p:nvPr>
            <p:ph type="title"/>
          </p:nvPr>
        </p:nvSpPr>
        <p:spPr/>
        <p:txBody>
          <a:bodyPr/>
          <a:lstStyle/>
          <a:p>
            <a:pPr eaLnBrk="1" fontAlgn="auto" hangingPunct="1">
              <a:spcAft>
                <a:spcPts val="0"/>
              </a:spcAft>
              <a:defRPr/>
            </a:pPr>
            <a:r>
              <a:rPr lang="en-US" altLang="en-US" dirty="0">
                <a:solidFill>
                  <a:srgbClr val="FFFF00"/>
                </a:solidFill>
                <a:effectLst/>
                <a:latin typeface="Calibri" panose="020F0502020204030204" pitchFamily="34" charset="0"/>
                <a:cs typeface="Calibri" panose="020F0502020204030204" pitchFamily="34" charset="0"/>
              </a:rPr>
              <a:t>Principle Five</a:t>
            </a:r>
          </a:p>
        </p:txBody>
      </p:sp>
      <p:sp>
        <p:nvSpPr>
          <p:cNvPr id="54275" name="Rectangle 3">
            <a:extLst>
              <a:ext uri="{FF2B5EF4-FFF2-40B4-BE49-F238E27FC236}">
                <a16:creationId xmlns:a16="http://schemas.microsoft.com/office/drawing/2014/main" id="{4EECFC13-F53B-4368-84C5-815744B353E2}"/>
              </a:ext>
            </a:extLst>
          </p:cNvPr>
          <p:cNvSpPr>
            <a:spLocks noGrp="1" noChangeArrowheads="1"/>
          </p:cNvSpPr>
          <p:nvPr>
            <p:ph type="body" sz="half" idx="1"/>
          </p:nvPr>
        </p:nvSpPr>
        <p:spPr>
          <a:xfrm>
            <a:off x="76200" y="1420813"/>
            <a:ext cx="4267200" cy="4141787"/>
          </a:xfrm>
        </p:spPr>
        <p:txBody>
          <a:bodyPr/>
          <a:lstStyle/>
          <a:p>
            <a:pPr algn="ctr" eaLnBrk="1" fontAlgn="auto" hangingPunct="1">
              <a:lnSpc>
                <a:spcPct val="150000"/>
              </a:lnSpc>
              <a:spcAft>
                <a:spcPts val="0"/>
              </a:spcAft>
              <a:buFont typeface="Wingdings" panose="05000000000000000000" pitchFamily="2" charset="2"/>
              <a:buNone/>
              <a:defRPr/>
            </a:pPr>
            <a:r>
              <a:rPr lang="en-US" altLang="en-US" sz="2800" dirty="0">
                <a:latin typeface="Calibri" panose="020F0502020204030204" pitchFamily="34" charset="0"/>
                <a:cs typeface="Calibri" panose="020F0502020204030204" pitchFamily="34" charset="0"/>
              </a:rPr>
              <a:t>Interpretation should aim to present a whole rather than a part and must address itself to the whole man rather than any phase.</a:t>
            </a:r>
          </a:p>
        </p:txBody>
      </p:sp>
      <p:pic>
        <p:nvPicPr>
          <p:cNvPr id="74759" name="id-352DC28B-482A-4315-8506-FBBA110F80BD" descr="Image.jpeg">
            <a:extLst>
              <a:ext uri="{FF2B5EF4-FFF2-40B4-BE49-F238E27FC236}">
                <a16:creationId xmlns:a16="http://schemas.microsoft.com/office/drawing/2014/main" id="{F3A085E4-3E40-4EE0-981B-30A90FD7489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89500" y="1339850"/>
            <a:ext cx="3643313" cy="4857750"/>
          </a:xfrm>
          <a:prstGeom prst="rect">
            <a:avLst/>
          </a:prstGeom>
          <a:noFill/>
          <a:ln w="38100">
            <a:solidFill>
              <a:srgbClr val="002060"/>
            </a:solidFill>
            <a:miter lim="800000"/>
            <a:headEnd/>
            <a:tailEnd/>
          </a:ln>
          <a:extLst>
            <a:ext uri="{909E8E84-426E-40DD-AFC4-6F175D3DCCD1}">
              <a14:hiddenFill xmlns:a14="http://schemas.microsoft.com/office/drawing/2010/main">
                <a:solidFill>
                  <a:srgbClr val="FFFFFF"/>
                </a:solidFill>
              </a14:hiddenFill>
            </a:ext>
          </a:extLst>
        </p:spPr>
      </p:pic>
      <p:pic>
        <p:nvPicPr>
          <p:cNvPr id="74761" name="Picture 9" descr="Old Tunnel State Park -- What's the Draw of this Smallest Texas ...">
            <a:extLst>
              <a:ext uri="{FF2B5EF4-FFF2-40B4-BE49-F238E27FC236}">
                <a16:creationId xmlns:a16="http://schemas.microsoft.com/office/drawing/2014/main" id="{0CC003A5-7C65-462C-ACEC-F1561E3230E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78374" y="4744580"/>
            <a:ext cx="3865563" cy="1933575"/>
          </a:xfrm>
          <a:prstGeom prst="rect">
            <a:avLst/>
          </a:prstGeom>
          <a:noFill/>
          <a:ln w="38100">
            <a:solidFill>
              <a:srgbClr val="002060"/>
            </a:solidFill>
            <a:miter lim="800000"/>
            <a:headEnd/>
            <a:tailEnd/>
          </a:ln>
          <a:extLst>
            <a:ext uri="{909E8E84-426E-40DD-AFC4-6F175D3DCCD1}">
              <a14:hiddenFill xmlns:a14="http://schemas.microsoft.com/office/drawing/2010/main">
                <a:solidFill>
                  <a:srgbClr val="FFFFFF"/>
                </a:solidFill>
              </a14:hiddenFill>
            </a:ext>
          </a:extLst>
        </p:spPr>
      </p:pic>
      <p:sp>
        <p:nvSpPr>
          <p:cNvPr id="11" name="Oval 10">
            <a:extLst>
              <a:ext uri="{FF2B5EF4-FFF2-40B4-BE49-F238E27FC236}">
                <a16:creationId xmlns:a16="http://schemas.microsoft.com/office/drawing/2014/main" id="{9E77108B-CF64-488D-A6F3-9D31FA0E9E6A}"/>
              </a:ext>
            </a:extLst>
          </p:cNvPr>
          <p:cNvSpPr/>
          <p:nvPr/>
        </p:nvSpPr>
        <p:spPr>
          <a:xfrm>
            <a:off x="2057400" y="2209800"/>
            <a:ext cx="990600" cy="571500"/>
          </a:xfrm>
          <a:prstGeom prst="ellipse">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8" name="Picture 10" descr="E:\Mammals\Night Flight.jpg">
            <a:extLst>
              <a:ext uri="{FF2B5EF4-FFF2-40B4-BE49-F238E27FC236}">
                <a16:creationId xmlns:a16="http://schemas.microsoft.com/office/drawing/2014/main" id="{BAC59CD2-7331-4B9E-A980-2B8433AFEDC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67237" y="1339850"/>
            <a:ext cx="4500563" cy="3375025"/>
          </a:xfrm>
          <a:prstGeom prst="rect">
            <a:avLst/>
          </a:prstGeom>
          <a:noFill/>
          <a:ln w="38100">
            <a:solidFill>
              <a:srgbClr val="002060"/>
            </a:solidFill>
            <a:miter lim="800000"/>
            <a:headEnd/>
            <a:tailEnd/>
          </a:ln>
          <a:extLst>
            <a:ext uri="{909E8E84-426E-40DD-AFC4-6F175D3DCCD1}">
              <a14:hiddenFill xmlns:a14="http://schemas.microsoft.com/office/drawing/2010/main">
                <a:solidFill>
                  <a:srgbClr val="FFFFFF"/>
                </a:solidFill>
              </a14:hiddenFill>
            </a:ext>
          </a:extLst>
        </p:spPr>
      </p:pic>
      <p:sp>
        <p:nvSpPr>
          <p:cNvPr id="9" name="Oval 8">
            <a:extLst>
              <a:ext uri="{FF2B5EF4-FFF2-40B4-BE49-F238E27FC236}">
                <a16:creationId xmlns:a16="http://schemas.microsoft.com/office/drawing/2014/main" id="{7CC8F69C-0DA2-4A48-A7D2-61DC71FBFB9E}"/>
              </a:ext>
            </a:extLst>
          </p:cNvPr>
          <p:cNvSpPr/>
          <p:nvPr/>
        </p:nvSpPr>
        <p:spPr>
          <a:xfrm>
            <a:off x="3316288" y="3482975"/>
            <a:ext cx="990600" cy="571500"/>
          </a:xfrm>
          <a:prstGeom prst="ellipse">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41038"/>
    </mc:Choice>
    <mc:Fallback xmlns="">
      <p:transition spd="slow" advTm="4103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74761"/>
                                        </p:tgtEl>
                                        <p:attrNameLst>
                                          <p:attrName>style.visibility</p:attrName>
                                        </p:attrNameLst>
                                      </p:cBhvr>
                                      <p:to>
                                        <p:strVal val="visible"/>
                                      </p:to>
                                    </p:set>
                                    <p:animEffect transition="in" filter="fade">
                                      <p:cBhvr>
                                        <p:cTn id="13" dur="500"/>
                                        <p:tgtEl>
                                          <p:spTgt spid="74761"/>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a:extLst>
              <a:ext uri="{FF2B5EF4-FFF2-40B4-BE49-F238E27FC236}">
                <a16:creationId xmlns:a16="http://schemas.microsoft.com/office/drawing/2014/main" id="{C7697118-F13B-428D-804A-B16C795C95E8}"/>
              </a:ext>
            </a:extLst>
          </p:cNvPr>
          <p:cNvSpPr>
            <a:spLocks noGrp="1" noChangeArrowheads="1"/>
          </p:cNvSpPr>
          <p:nvPr>
            <p:ph type="title"/>
          </p:nvPr>
        </p:nvSpPr>
        <p:spPr>
          <a:xfrm>
            <a:off x="457200" y="277813"/>
            <a:ext cx="8229600" cy="825500"/>
          </a:xfrm>
        </p:spPr>
        <p:txBody>
          <a:bodyPr/>
          <a:lstStyle/>
          <a:p>
            <a:pPr eaLnBrk="1" fontAlgn="auto" hangingPunct="1">
              <a:spcAft>
                <a:spcPts val="0"/>
              </a:spcAft>
              <a:defRPr/>
            </a:pPr>
            <a:r>
              <a:rPr lang="en-US" altLang="en-US" dirty="0">
                <a:solidFill>
                  <a:srgbClr val="FFFF00"/>
                </a:solidFill>
                <a:effectLst/>
                <a:latin typeface="Calibri" panose="020F0502020204030204" pitchFamily="34" charset="0"/>
                <a:cs typeface="Calibri" panose="020F0502020204030204" pitchFamily="34" charset="0"/>
              </a:rPr>
              <a:t>Principle Six</a:t>
            </a:r>
            <a:endParaRPr lang="en-US" dirty="0">
              <a:solidFill>
                <a:srgbClr val="FFFF00"/>
              </a:solidFill>
              <a:effectLst/>
              <a:latin typeface="Calibri" panose="020F0502020204030204" pitchFamily="34" charset="0"/>
              <a:cs typeface="Calibri" panose="020F0502020204030204" pitchFamily="34" charset="0"/>
            </a:endParaRPr>
          </a:p>
        </p:txBody>
      </p:sp>
      <p:sp>
        <p:nvSpPr>
          <p:cNvPr id="56323" name="Rectangle 3">
            <a:extLst>
              <a:ext uri="{FF2B5EF4-FFF2-40B4-BE49-F238E27FC236}">
                <a16:creationId xmlns:a16="http://schemas.microsoft.com/office/drawing/2014/main" id="{69434ABE-ACC7-4109-970D-02FB67C3B5C3}"/>
              </a:ext>
            </a:extLst>
          </p:cNvPr>
          <p:cNvSpPr>
            <a:spLocks noGrp="1" noChangeArrowheads="1"/>
          </p:cNvSpPr>
          <p:nvPr>
            <p:ph type="body" sz="half" idx="1"/>
          </p:nvPr>
        </p:nvSpPr>
        <p:spPr>
          <a:xfrm>
            <a:off x="381000" y="1447800"/>
            <a:ext cx="4114800" cy="4953000"/>
          </a:xfrm>
        </p:spPr>
        <p:txBody>
          <a:bodyPr>
            <a:normAutofit fontScale="92500"/>
          </a:bodyPr>
          <a:lstStyle/>
          <a:p>
            <a:pPr eaLnBrk="1" fontAlgn="auto" hangingPunct="1">
              <a:lnSpc>
                <a:spcPct val="150000"/>
              </a:lnSpc>
              <a:spcAft>
                <a:spcPts val="0"/>
              </a:spcAft>
              <a:buFont typeface="Wingdings" panose="05000000000000000000" pitchFamily="2" charset="2"/>
              <a:buNone/>
              <a:defRPr/>
            </a:pPr>
            <a:r>
              <a:rPr lang="en-US" altLang="en-US" sz="2800" dirty="0">
                <a:latin typeface="Calibri" panose="020F0502020204030204" pitchFamily="34" charset="0"/>
                <a:cs typeface="Calibri" panose="020F0502020204030204" pitchFamily="34" charset="0"/>
              </a:rPr>
              <a:t>Interpretation addressed</a:t>
            </a:r>
          </a:p>
          <a:p>
            <a:pPr eaLnBrk="1" fontAlgn="auto" hangingPunct="1">
              <a:lnSpc>
                <a:spcPct val="150000"/>
              </a:lnSpc>
              <a:spcAft>
                <a:spcPts val="0"/>
              </a:spcAft>
              <a:buFont typeface="Wingdings" panose="05000000000000000000" pitchFamily="2" charset="2"/>
              <a:buNone/>
              <a:defRPr/>
            </a:pPr>
            <a:r>
              <a:rPr lang="en-US" altLang="en-US" sz="2800" dirty="0">
                <a:latin typeface="Calibri" panose="020F0502020204030204" pitchFamily="34" charset="0"/>
                <a:cs typeface="Calibri" panose="020F0502020204030204" pitchFamily="34" charset="0"/>
              </a:rPr>
              <a:t>to children should not be </a:t>
            </a:r>
          </a:p>
          <a:p>
            <a:pPr eaLnBrk="1" fontAlgn="auto" hangingPunct="1">
              <a:lnSpc>
                <a:spcPct val="150000"/>
              </a:lnSpc>
              <a:spcAft>
                <a:spcPts val="0"/>
              </a:spcAft>
              <a:buFont typeface="Wingdings" panose="05000000000000000000" pitchFamily="2" charset="2"/>
              <a:buNone/>
              <a:defRPr/>
            </a:pPr>
            <a:r>
              <a:rPr lang="en-US" altLang="en-US" sz="2800" dirty="0">
                <a:latin typeface="Calibri" panose="020F0502020204030204" pitchFamily="34" charset="0"/>
                <a:cs typeface="Calibri" panose="020F0502020204030204" pitchFamily="34" charset="0"/>
              </a:rPr>
              <a:t>a dilution of the</a:t>
            </a:r>
          </a:p>
          <a:p>
            <a:pPr eaLnBrk="1" fontAlgn="auto" hangingPunct="1">
              <a:lnSpc>
                <a:spcPct val="150000"/>
              </a:lnSpc>
              <a:spcAft>
                <a:spcPts val="0"/>
              </a:spcAft>
              <a:buFont typeface="Wingdings" panose="05000000000000000000" pitchFamily="2" charset="2"/>
              <a:buNone/>
              <a:defRPr/>
            </a:pPr>
            <a:r>
              <a:rPr lang="en-US" altLang="en-US" sz="2800" dirty="0">
                <a:latin typeface="Calibri" panose="020F0502020204030204" pitchFamily="34" charset="0"/>
                <a:cs typeface="Calibri" panose="020F0502020204030204" pitchFamily="34" charset="0"/>
              </a:rPr>
              <a:t>presentation to adults, </a:t>
            </a:r>
            <a:r>
              <a:rPr lang="en-US" altLang="en-US" sz="2800" dirty="0">
                <a:solidFill>
                  <a:schemeClr val="tx2"/>
                </a:solidFill>
                <a:latin typeface="Calibri" panose="020F0502020204030204" pitchFamily="34" charset="0"/>
                <a:cs typeface="Calibri" panose="020F0502020204030204" pitchFamily="34" charset="0"/>
              </a:rPr>
              <a:t>   </a:t>
            </a:r>
          </a:p>
          <a:p>
            <a:pPr eaLnBrk="1" fontAlgn="auto" hangingPunct="1">
              <a:lnSpc>
                <a:spcPct val="150000"/>
              </a:lnSpc>
              <a:spcAft>
                <a:spcPts val="0"/>
              </a:spcAft>
              <a:buFont typeface="Wingdings" panose="05000000000000000000" pitchFamily="2" charset="2"/>
              <a:buNone/>
              <a:defRPr/>
            </a:pPr>
            <a:r>
              <a:rPr lang="en-US" altLang="en-US" sz="2800" dirty="0">
                <a:latin typeface="Calibri" panose="020F0502020204030204" pitchFamily="34" charset="0"/>
                <a:cs typeface="Calibri" panose="020F0502020204030204" pitchFamily="34" charset="0"/>
              </a:rPr>
              <a:t>but should follow a </a:t>
            </a:r>
          </a:p>
          <a:p>
            <a:pPr eaLnBrk="1" fontAlgn="auto" hangingPunct="1">
              <a:lnSpc>
                <a:spcPct val="150000"/>
              </a:lnSpc>
              <a:spcAft>
                <a:spcPts val="0"/>
              </a:spcAft>
              <a:buFont typeface="Wingdings" panose="05000000000000000000" pitchFamily="2" charset="2"/>
              <a:buNone/>
              <a:defRPr/>
            </a:pPr>
            <a:r>
              <a:rPr lang="en-US" altLang="en-US" sz="2800" dirty="0">
                <a:latin typeface="Calibri" panose="020F0502020204030204" pitchFamily="34" charset="0"/>
                <a:cs typeface="Calibri" panose="020F0502020204030204" pitchFamily="34" charset="0"/>
              </a:rPr>
              <a:t>fundamentally </a:t>
            </a:r>
          </a:p>
          <a:p>
            <a:pPr eaLnBrk="1" fontAlgn="auto" hangingPunct="1">
              <a:lnSpc>
                <a:spcPct val="150000"/>
              </a:lnSpc>
              <a:spcAft>
                <a:spcPts val="0"/>
              </a:spcAft>
              <a:buFont typeface="Wingdings" panose="05000000000000000000" pitchFamily="2" charset="2"/>
              <a:buNone/>
              <a:defRPr/>
            </a:pPr>
            <a:r>
              <a:rPr lang="en-US" altLang="en-US" sz="2800" dirty="0">
                <a:latin typeface="Calibri" panose="020F0502020204030204" pitchFamily="34" charset="0"/>
                <a:cs typeface="Calibri" panose="020F0502020204030204" pitchFamily="34" charset="0"/>
              </a:rPr>
              <a:t>different approach.</a:t>
            </a:r>
            <a:endParaRPr lang="en-US" sz="2800" dirty="0">
              <a:latin typeface="Calibri" panose="020F0502020204030204" pitchFamily="34" charset="0"/>
              <a:cs typeface="Calibri" panose="020F0502020204030204" pitchFamily="34" charset="0"/>
            </a:endParaRPr>
          </a:p>
        </p:txBody>
      </p:sp>
      <p:pic>
        <p:nvPicPr>
          <p:cNvPr id="89092" name="Picture 3" descr="C:\Users\chensley\Pictures\Photos for Layla\Warbler Tag &amp; Release Guadalupe River State Park.jpg">
            <a:extLst>
              <a:ext uri="{FF2B5EF4-FFF2-40B4-BE49-F238E27FC236}">
                <a16:creationId xmlns:a16="http://schemas.microsoft.com/office/drawing/2014/main" id="{87878818-59B7-452D-AD43-31DADC991A0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l="21974" r="10191"/>
          <a:stretch>
            <a:fillRect/>
          </a:stretch>
        </p:blipFill>
        <p:spPr bwMode="auto">
          <a:xfrm>
            <a:off x="4953000" y="1425194"/>
            <a:ext cx="3429000" cy="2843213"/>
          </a:xfrm>
          <a:prstGeom prst="rect">
            <a:avLst/>
          </a:prstGeom>
          <a:noFill/>
          <a:ln w="38100">
            <a:solidFill>
              <a:srgbClr val="002060"/>
            </a:solidFill>
            <a:miter lim="800000"/>
            <a:headEnd/>
            <a:tailEnd/>
          </a:ln>
          <a:extLst>
            <a:ext uri="{909E8E84-426E-40DD-AFC4-6F175D3DCCD1}">
              <a14:hiddenFill xmlns:a14="http://schemas.microsoft.com/office/drawing/2010/main">
                <a:solidFill>
                  <a:srgbClr val="FFFFFF"/>
                </a:solidFill>
              </a14:hiddenFill>
            </a:ext>
          </a:extLst>
        </p:spPr>
      </p:pic>
      <p:sp>
        <p:nvSpPr>
          <p:cNvPr id="2" name="Oval 1">
            <a:extLst>
              <a:ext uri="{FF2B5EF4-FFF2-40B4-BE49-F238E27FC236}">
                <a16:creationId xmlns:a16="http://schemas.microsoft.com/office/drawing/2014/main" id="{1F23FAFA-2C0F-4BBE-A0A7-9FCBD9ADDCDF}"/>
              </a:ext>
            </a:extLst>
          </p:cNvPr>
          <p:cNvSpPr/>
          <p:nvPr/>
        </p:nvSpPr>
        <p:spPr>
          <a:xfrm>
            <a:off x="381000" y="5791200"/>
            <a:ext cx="2743200" cy="78898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 name="TextBox 2">
            <a:extLst>
              <a:ext uri="{FF2B5EF4-FFF2-40B4-BE49-F238E27FC236}">
                <a16:creationId xmlns:a16="http://schemas.microsoft.com/office/drawing/2014/main" id="{E4C19204-D768-423B-B416-6B80147E15D4}"/>
              </a:ext>
            </a:extLst>
          </p:cNvPr>
          <p:cNvSpPr txBox="1"/>
          <p:nvPr/>
        </p:nvSpPr>
        <p:spPr>
          <a:xfrm>
            <a:off x="4724400" y="4572000"/>
            <a:ext cx="4114800" cy="1569660"/>
          </a:xfrm>
          <a:prstGeom prst="rect">
            <a:avLst/>
          </a:prstGeom>
          <a:noFill/>
        </p:spPr>
        <p:txBody>
          <a:bodyPr wrap="square" rtlCol="0">
            <a:spAutoFit/>
          </a:bodyPr>
          <a:lstStyle/>
          <a:p>
            <a:r>
              <a:rPr lang="en-US" sz="1600" i="1" dirty="0">
                <a:latin typeface="Calibri" panose="020F0502020204030204" pitchFamily="34" charset="0"/>
                <a:cs typeface="Calibri" panose="020F0502020204030204" pitchFamily="34" charset="0"/>
              </a:rPr>
              <a:t>“If I had influence with the good fairy who is supposed to preside over the christening of all children I should ask that her gift to each child in the world be a sense of wonder so indestructible that it would last throughout life…”		             </a:t>
            </a:r>
            <a:r>
              <a:rPr lang="en-US" sz="1600" dirty="0">
                <a:latin typeface="Calibri" panose="020F0502020204030204" pitchFamily="34" charset="0"/>
                <a:cs typeface="Calibri" panose="020F0502020204030204" pitchFamily="34" charset="0"/>
              </a:rPr>
              <a:t>-Rachel Carson</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56815"/>
    </mc:Choice>
    <mc:Fallback xmlns="">
      <p:transition spd="slow" advTm="56815"/>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7" descr="Amazon.com: The Adventures of a Nature Guide (1920) eBook: Mills ...">
            <a:extLst>
              <a:ext uri="{FF2B5EF4-FFF2-40B4-BE49-F238E27FC236}">
                <a16:creationId xmlns:a16="http://schemas.microsoft.com/office/drawing/2014/main" id="{C6A5EB8D-6338-4863-A826-593367320B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699" y="1376217"/>
            <a:ext cx="3733801" cy="5172365"/>
          </a:xfrm>
          <a:prstGeom prst="rect">
            <a:avLst/>
          </a:prstGeom>
          <a:noFill/>
          <a:ln w="38100">
            <a:solidFill>
              <a:srgbClr val="002060"/>
            </a:solidFill>
            <a:miter lim="800000"/>
            <a:headEnd/>
            <a:tailEnd/>
          </a:ln>
          <a:extLst>
            <a:ext uri="{909E8E84-426E-40DD-AFC4-6F175D3DCCD1}">
              <a14:hiddenFill xmlns:a14="http://schemas.microsoft.com/office/drawing/2010/main">
                <a:solidFill>
                  <a:srgbClr val="FFFFFF"/>
                </a:solidFill>
              </a14:hiddenFill>
            </a:ext>
          </a:extLst>
        </p:spPr>
      </p:pic>
      <p:sp>
        <p:nvSpPr>
          <p:cNvPr id="65539" name="TextBox 4">
            <a:extLst>
              <a:ext uri="{FF2B5EF4-FFF2-40B4-BE49-F238E27FC236}">
                <a16:creationId xmlns:a16="http://schemas.microsoft.com/office/drawing/2014/main" id="{E04A6B12-2BC5-4852-BB92-CF69575344FC}"/>
              </a:ext>
            </a:extLst>
          </p:cNvPr>
          <p:cNvSpPr txBox="1">
            <a:spLocks noChangeArrowheads="1"/>
          </p:cNvSpPr>
          <p:nvPr/>
        </p:nvSpPr>
        <p:spPr bwMode="auto">
          <a:xfrm>
            <a:off x="5029200" y="228600"/>
            <a:ext cx="3733800"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20000"/>
              </a:lnSpc>
              <a:spcBef>
                <a:spcPts val="1000"/>
              </a:spcBef>
              <a:buFont typeface="Arial" panose="020B0604020202020204" pitchFamily="34" charset="0"/>
              <a:buChar char="•"/>
              <a:defRPr sz="2000">
                <a:solidFill>
                  <a:schemeClr val="tx1"/>
                </a:solidFill>
                <a:latin typeface="Rockwell" panose="02060603020205020403" pitchFamily="18" charset="0"/>
              </a:defRPr>
            </a:lvl1pPr>
            <a:lvl2pPr marL="742950" indent="-285750">
              <a:lnSpc>
                <a:spcPct val="120000"/>
              </a:lnSpc>
              <a:spcBef>
                <a:spcPts val="500"/>
              </a:spcBef>
              <a:buFont typeface="Arial" panose="020B0604020202020204" pitchFamily="34" charset="0"/>
              <a:buChar char="•"/>
              <a:defRPr>
                <a:solidFill>
                  <a:schemeClr val="tx1"/>
                </a:solidFill>
                <a:latin typeface="Rockwell" panose="02060603020205020403" pitchFamily="18" charset="0"/>
              </a:defRPr>
            </a:lvl2pPr>
            <a:lvl3pPr marL="1143000" indent="-228600">
              <a:lnSpc>
                <a:spcPct val="120000"/>
              </a:lnSpc>
              <a:spcBef>
                <a:spcPts val="500"/>
              </a:spcBef>
              <a:buFont typeface="Arial" panose="020B0604020202020204" pitchFamily="34" charset="0"/>
              <a:buChar char="•"/>
              <a:defRPr sz="1600">
                <a:solidFill>
                  <a:schemeClr val="tx1"/>
                </a:solidFill>
                <a:latin typeface="Rockwell" panose="02060603020205020403" pitchFamily="18" charset="0"/>
              </a:defRPr>
            </a:lvl3pPr>
            <a:lvl4pPr marL="1600200" indent="-228600">
              <a:lnSpc>
                <a:spcPct val="120000"/>
              </a:lnSpc>
              <a:spcBef>
                <a:spcPts val="500"/>
              </a:spcBef>
              <a:buFont typeface="Arial" panose="020B0604020202020204" pitchFamily="34" charset="0"/>
              <a:buChar char="•"/>
              <a:defRPr sz="1400">
                <a:solidFill>
                  <a:schemeClr val="tx1"/>
                </a:solidFill>
                <a:latin typeface="Rockwell" panose="02060603020205020403" pitchFamily="18" charset="0"/>
              </a:defRPr>
            </a:lvl4pPr>
            <a:lvl5pPr marL="2057400" indent="-228600">
              <a:lnSpc>
                <a:spcPct val="120000"/>
              </a:lnSpc>
              <a:spcBef>
                <a:spcPts val="500"/>
              </a:spcBef>
              <a:buFont typeface="Arial" panose="020B0604020202020204" pitchFamily="34" charset="0"/>
              <a:buChar char="•"/>
              <a:defRPr sz="1200">
                <a:solidFill>
                  <a:schemeClr val="tx1"/>
                </a:solidFill>
                <a:latin typeface="Rockwell" panose="02060603020205020403" pitchFamily="18" charset="0"/>
              </a:defRPr>
            </a:lvl5pPr>
            <a:lvl6pPr marL="25146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6pPr>
            <a:lvl7pPr marL="29718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7pPr>
            <a:lvl8pPr marL="34290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8pPr>
            <a:lvl9pPr marL="38862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9pPr>
          </a:lstStyle>
          <a:p>
            <a:pPr>
              <a:lnSpc>
                <a:spcPct val="100000"/>
              </a:lnSpc>
              <a:spcBef>
                <a:spcPct val="0"/>
              </a:spcBef>
              <a:buFontTx/>
              <a:buNone/>
            </a:pPr>
            <a:r>
              <a:rPr lang="en-US" altLang="en-US" sz="2400" dirty="0">
                <a:latin typeface="Calibri" panose="020F0502020204030204" pitchFamily="34" charset="0"/>
                <a:cs typeface="Calibri" panose="020F0502020204030204" pitchFamily="34" charset="0"/>
              </a:rPr>
              <a:t>“The interpreter arouses interest by dealing in big principles – not with detached and colorless information. He creates more permanent interest in the biography of a single tree than in the naming of many trees.”</a:t>
            </a:r>
          </a:p>
        </p:txBody>
      </p:sp>
      <p:sp>
        <p:nvSpPr>
          <p:cNvPr id="65540" name="TextBox 5">
            <a:extLst>
              <a:ext uri="{FF2B5EF4-FFF2-40B4-BE49-F238E27FC236}">
                <a16:creationId xmlns:a16="http://schemas.microsoft.com/office/drawing/2014/main" id="{043F4740-944D-455D-9AEB-2A40F6330E4A}"/>
              </a:ext>
            </a:extLst>
          </p:cNvPr>
          <p:cNvSpPr txBox="1">
            <a:spLocks noChangeArrowheads="1"/>
          </p:cNvSpPr>
          <p:nvPr/>
        </p:nvSpPr>
        <p:spPr bwMode="auto">
          <a:xfrm>
            <a:off x="5029200" y="3962400"/>
            <a:ext cx="3952875"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20000"/>
              </a:lnSpc>
              <a:spcBef>
                <a:spcPts val="1000"/>
              </a:spcBef>
              <a:buFont typeface="Arial" panose="020B0604020202020204" pitchFamily="34" charset="0"/>
              <a:buChar char="•"/>
              <a:defRPr sz="2000">
                <a:solidFill>
                  <a:schemeClr val="tx1"/>
                </a:solidFill>
                <a:latin typeface="Rockwell" panose="02060603020205020403" pitchFamily="18" charset="0"/>
              </a:defRPr>
            </a:lvl1pPr>
            <a:lvl2pPr marL="742950" indent="-285750">
              <a:lnSpc>
                <a:spcPct val="120000"/>
              </a:lnSpc>
              <a:spcBef>
                <a:spcPts val="500"/>
              </a:spcBef>
              <a:buFont typeface="Arial" panose="020B0604020202020204" pitchFamily="34" charset="0"/>
              <a:buChar char="•"/>
              <a:defRPr>
                <a:solidFill>
                  <a:schemeClr val="tx1"/>
                </a:solidFill>
                <a:latin typeface="Rockwell" panose="02060603020205020403" pitchFamily="18" charset="0"/>
              </a:defRPr>
            </a:lvl2pPr>
            <a:lvl3pPr marL="1143000" indent="-228600">
              <a:lnSpc>
                <a:spcPct val="120000"/>
              </a:lnSpc>
              <a:spcBef>
                <a:spcPts val="500"/>
              </a:spcBef>
              <a:buFont typeface="Arial" panose="020B0604020202020204" pitchFamily="34" charset="0"/>
              <a:buChar char="•"/>
              <a:defRPr sz="1600">
                <a:solidFill>
                  <a:schemeClr val="tx1"/>
                </a:solidFill>
                <a:latin typeface="Rockwell" panose="02060603020205020403" pitchFamily="18" charset="0"/>
              </a:defRPr>
            </a:lvl3pPr>
            <a:lvl4pPr marL="1600200" indent="-228600">
              <a:lnSpc>
                <a:spcPct val="120000"/>
              </a:lnSpc>
              <a:spcBef>
                <a:spcPts val="500"/>
              </a:spcBef>
              <a:buFont typeface="Arial" panose="020B0604020202020204" pitchFamily="34" charset="0"/>
              <a:buChar char="•"/>
              <a:defRPr sz="1400">
                <a:solidFill>
                  <a:schemeClr val="tx1"/>
                </a:solidFill>
                <a:latin typeface="Rockwell" panose="02060603020205020403" pitchFamily="18" charset="0"/>
              </a:defRPr>
            </a:lvl4pPr>
            <a:lvl5pPr marL="2057400" indent="-228600">
              <a:lnSpc>
                <a:spcPct val="120000"/>
              </a:lnSpc>
              <a:spcBef>
                <a:spcPts val="500"/>
              </a:spcBef>
              <a:buFont typeface="Arial" panose="020B0604020202020204" pitchFamily="34" charset="0"/>
              <a:buChar char="•"/>
              <a:defRPr sz="1200">
                <a:solidFill>
                  <a:schemeClr val="tx1"/>
                </a:solidFill>
                <a:latin typeface="Rockwell" panose="02060603020205020403" pitchFamily="18" charset="0"/>
              </a:defRPr>
            </a:lvl5pPr>
            <a:lvl6pPr marL="25146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6pPr>
            <a:lvl7pPr marL="29718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7pPr>
            <a:lvl8pPr marL="34290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8pPr>
            <a:lvl9pPr marL="38862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9pPr>
          </a:lstStyle>
          <a:p>
            <a:pPr>
              <a:lnSpc>
                <a:spcPct val="100000"/>
              </a:lnSpc>
              <a:spcBef>
                <a:spcPct val="0"/>
              </a:spcBef>
              <a:buFontTx/>
              <a:buNone/>
            </a:pPr>
            <a:r>
              <a:rPr lang="en-US" altLang="en-US" sz="2400" dirty="0">
                <a:latin typeface="Calibri" panose="020F0502020204030204" pitchFamily="34" charset="0"/>
                <a:cs typeface="Calibri" panose="020F0502020204030204" pitchFamily="34" charset="0"/>
              </a:rPr>
              <a:t>“The </a:t>
            </a:r>
            <a:r>
              <a:rPr lang="en-US" altLang="en-US" sz="2400" b="1" dirty="0">
                <a:solidFill>
                  <a:srgbClr val="FFFF00"/>
                </a:solidFill>
                <a:latin typeface="Calibri" panose="020F0502020204030204" pitchFamily="34" charset="0"/>
                <a:cs typeface="Calibri" panose="020F0502020204030204" pitchFamily="34" charset="0"/>
              </a:rPr>
              <a:t>best interpretation comes from the heart </a:t>
            </a:r>
            <a:r>
              <a:rPr lang="en-US" altLang="en-US" sz="2400" dirty="0">
                <a:latin typeface="Calibri" panose="020F0502020204030204" pitchFamily="34" charset="0"/>
                <a:cs typeface="Calibri" panose="020F0502020204030204" pitchFamily="34" charset="0"/>
              </a:rPr>
              <a:t>and is laced with imagination, creativity, inspiration, revelation, and personal commitment.”</a:t>
            </a:r>
          </a:p>
        </p:txBody>
      </p:sp>
      <p:sp>
        <p:nvSpPr>
          <p:cNvPr id="3" name="TextBox 2">
            <a:extLst>
              <a:ext uri="{FF2B5EF4-FFF2-40B4-BE49-F238E27FC236}">
                <a16:creationId xmlns:a16="http://schemas.microsoft.com/office/drawing/2014/main" id="{A748D6F1-9EAE-4154-B6F1-28D493FC2372}"/>
              </a:ext>
            </a:extLst>
          </p:cNvPr>
          <p:cNvSpPr txBox="1"/>
          <p:nvPr/>
        </p:nvSpPr>
        <p:spPr>
          <a:xfrm>
            <a:off x="832696" y="256032"/>
            <a:ext cx="3363806" cy="707886"/>
          </a:xfrm>
          <a:prstGeom prst="rect">
            <a:avLst/>
          </a:prstGeom>
          <a:noFill/>
        </p:spPr>
        <p:txBody>
          <a:bodyPr wrap="none" rtlCol="0">
            <a:spAutoFit/>
          </a:bodyPr>
          <a:lstStyle/>
          <a:p>
            <a:r>
              <a:rPr lang="en-US" sz="4000" dirty="0">
                <a:solidFill>
                  <a:srgbClr val="FFFF00"/>
                </a:solidFill>
                <a:latin typeface="Calibri" panose="020F0502020204030204" pitchFamily="34" charset="0"/>
                <a:cs typeface="Calibri" panose="020F0502020204030204" pitchFamily="34" charset="0"/>
              </a:rPr>
              <a:t>The Interpreter</a:t>
            </a:r>
          </a:p>
        </p:txBody>
      </p:sp>
    </p:spTree>
    <p:extLst>
      <p:ext uri="{BB962C8B-B14F-4D97-AF65-F5344CB8AC3E}">
        <p14:creationId xmlns:p14="http://schemas.microsoft.com/office/powerpoint/2010/main" val="500428585"/>
      </p:ext>
    </p:extLst>
  </p:cSld>
  <p:clrMapOvr>
    <a:masterClrMapping/>
  </p:clrMapOvr>
  <mc:AlternateContent xmlns:mc="http://schemas.openxmlformats.org/markup-compatibility/2006" xmlns:p14="http://schemas.microsoft.com/office/powerpoint/2010/main">
    <mc:Choice Requires="p14">
      <p:transition spd="slow" p14:dur="2000" advTm="44015"/>
    </mc:Choice>
    <mc:Fallback xmlns="">
      <p:transition spd="slow" advTm="44015"/>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C704316-10F8-4185-84A6-C3664B5308CE}"/>
              </a:ext>
            </a:extLst>
          </p:cNvPr>
          <p:cNvSpPr/>
          <p:nvPr/>
        </p:nvSpPr>
        <p:spPr>
          <a:xfrm>
            <a:off x="3508666" y="917854"/>
            <a:ext cx="5541936" cy="4031873"/>
          </a:xfrm>
          <a:prstGeom prst="rect">
            <a:avLst/>
          </a:prstGeom>
        </p:spPr>
        <p:txBody>
          <a:bodyPr wrap="square">
            <a:spAutoFit/>
          </a:bodyPr>
          <a:lstStyle/>
          <a:p>
            <a:r>
              <a:rPr lang="en-US" sz="3200" i="1" dirty="0">
                <a:solidFill>
                  <a:srgbClr val="FFFF00"/>
                </a:solidFill>
                <a:latin typeface="Calibri" panose="020F0502020204030204" pitchFamily="34" charset="0"/>
                <a:cs typeface="Calibri" panose="020F0502020204030204" pitchFamily="34" charset="0"/>
              </a:rPr>
              <a:t>“Before you can inspire with emotion, you must be swamped with it yourself. Before you can move their tears, your own must flow. To convince them, you must yourself believe."</a:t>
            </a:r>
          </a:p>
          <a:p>
            <a:r>
              <a:rPr lang="en-US" sz="3200" dirty="0">
                <a:latin typeface="Calibri" panose="020F0502020204030204" pitchFamily="34" charset="0"/>
                <a:cs typeface="Calibri" panose="020F0502020204030204" pitchFamily="34" charset="0"/>
              </a:rPr>
              <a:t> </a:t>
            </a:r>
          </a:p>
          <a:p>
            <a:r>
              <a:rPr lang="en-US" sz="3200" dirty="0">
                <a:latin typeface="Calibri" panose="020F0502020204030204" pitchFamily="34" charset="0"/>
                <a:cs typeface="Calibri" panose="020F0502020204030204" pitchFamily="34" charset="0"/>
              </a:rPr>
              <a:t>   		    -Winston Churchill</a:t>
            </a:r>
          </a:p>
        </p:txBody>
      </p:sp>
      <p:pic>
        <p:nvPicPr>
          <p:cNvPr id="3" name="Picture 2" descr="A person and person holding a baby&#10;&#10;Description automatically generated with low confidence">
            <a:extLst>
              <a:ext uri="{FF2B5EF4-FFF2-40B4-BE49-F238E27FC236}">
                <a16:creationId xmlns:a16="http://schemas.microsoft.com/office/drawing/2014/main" id="{3177C3AD-6A13-46BC-9158-8D0559652044}"/>
              </a:ext>
            </a:extLst>
          </p:cNvPr>
          <p:cNvPicPr>
            <a:picLocks noChangeAspect="1"/>
          </p:cNvPicPr>
          <p:nvPr/>
        </p:nvPicPr>
        <p:blipFill rotWithShape="1">
          <a:blip r:embed="rId2">
            <a:extLst>
              <a:ext uri="{28A0092B-C50C-407E-A947-70E740481C1C}">
                <a14:useLocalDpi xmlns:a14="http://schemas.microsoft.com/office/drawing/2010/main" val="0"/>
              </a:ext>
            </a:extLst>
          </a:blip>
          <a:srcRect r="31272"/>
          <a:stretch/>
        </p:blipFill>
        <p:spPr>
          <a:xfrm>
            <a:off x="93398" y="2438400"/>
            <a:ext cx="3246459" cy="3602987"/>
          </a:xfrm>
          <a:prstGeom prst="rect">
            <a:avLst/>
          </a:prstGeom>
          <a:ln w="38100">
            <a:solidFill>
              <a:srgbClr val="002060"/>
            </a:solidFill>
          </a:ln>
        </p:spPr>
      </p:pic>
    </p:spTree>
    <p:extLst>
      <p:ext uri="{BB962C8B-B14F-4D97-AF65-F5344CB8AC3E}">
        <p14:creationId xmlns:p14="http://schemas.microsoft.com/office/powerpoint/2010/main" val="3073740922"/>
      </p:ext>
    </p:extLst>
  </p:cSld>
  <p:clrMapOvr>
    <a:masterClrMapping/>
  </p:clrMapOvr>
  <mc:AlternateContent xmlns:mc="http://schemas.openxmlformats.org/markup-compatibility/2006" xmlns:p14="http://schemas.microsoft.com/office/powerpoint/2010/main">
    <mc:Choice Requires="p14">
      <p:transition spd="slow" p14:dur="2000" advTm="36257"/>
    </mc:Choice>
    <mc:Fallback xmlns="">
      <p:transition spd="slow" advTm="36257"/>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B3080C9-CA7D-4CE1-9F0B-5173D92E81AE}"/>
              </a:ext>
            </a:extLst>
          </p:cNvPr>
          <p:cNvSpPr>
            <a:spLocks noGrp="1"/>
          </p:cNvSpPr>
          <p:nvPr>
            <p:ph idx="1"/>
          </p:nvPr>
        </p:nvSpPr>
        <p:spPr>
          <a:xfrm>
            <a:off x="228600" y="1083310"/>
            <a:ext cx="4191000" cy="4620653"/>
          </a:xfrm>
        </p:spPr>
        <p:txBody>
          <a:bodyPr>
            <a:normAutofit fontScale="92500" lnSpcReduction="10000"/>
          </a:bodyPr>
          <a:lstStyle/>
          <a:p>
            <a:pPr marL="0" indent="0">
              <a:buNone/>
            </a:pPr>
            <a:r>
              <a:rPr lang="en-US" sz="3200" dirty="0">
                <a:solidFill>
                  <a:srgbClr val="FFC000"/>
                </a:solidFill>
                <a:latin typeface="Calibri" panose="020F0502020204030204" pitchFamily="34" charset="0"/>
                <a:cs typeface="Calibri" panose="020F0502020204030204" pitchFamily="34" charset="0"/>
              </a:rPr>
              <a:t>You Should: </a:t>
            </a:r>
          </a:p>
          <a:p>
            <a:r>
              <a:rPr lang="en-US" dirty="0">
                <a:latin typeface="Calibri" panose="020F0502020204030204" pitchFamily="34" charset="0"/>
                <a:cs typeface="Calibri" panose="020F0502020204030204" pitchFamily="34" charset="0"/>
              </a:rPr>
              <a:t>Being organized and ready to present</a:t>
            </a:r>
          </a:p>
          <a:p>
            <a:r>
              <a:rPr lang="en-US" dirty="0">
                <a:latin typeface="Calibri" panose="020F0502020204030204" pitchFamily="34" charset="0"/>
                <a:cs typeface="Calibri" panose="020F0502020204030204" pitchFamily="34" charset="0"/>
              </a:rPr>
              <a:t>Having a strong sense of wonder</a:t>
            </a:r>
          </a:p>
          <a:p>
            <a:r>
              <a:rPr lang="en-US" dirty="0">
                <a:latin typeface="Calibri" panose="020F0502020204030204" pitchFamily="34" charset="0"/>
                <a:cs typeface="Calibri" panose="020F0502020204030204" pitchFamily="34" charset="0"/>
              </a:rPr>
              <a:t>Being genuine</a:t>
            </a:r>
          </a:p>
          <a:p>
            <a:r>
              <a:rPr lang="en-US" dirty="0">
                <a:latin typeface="Calibri" panose="020F0502020204030204" pitchFamily="34" charset="0"/>
                <a:cs typeface="Calibri" panose="020F0502020204030204" pitchFamily="34" charset="0"/>
              </a:rPr>
              <a:t>Having a passion for, and knowledge of, the resource </a:t>
            </a:r>
          </a:p>
          <a:p>
            <a:r>
              <a:rPr lang="en-US" dirty="0">
                <a:latin typeface="Calibri" panose="020F0502020204030204" pitchFamily="34" charset="0"/>
                <a:cs typeface="Calibri" panose="020F0502020204030204" pitchFamily="34" charset="0"/>
              </a:rPr>
              <a:t>Being a weaver of stories, an artist</a:t>
            </a:r>
          </a:p>
          <a:p>
            <a:pPr marL="0" indent="0">
              <a:lnSpc>
                <a:spcPct val="100000"/>
              </a:lnSpc>
              <a:spcBef>
                <a:spcPts val="0"/>
              </a:spcBef>
              <a:buNone/>
            </a:pPr>
            <a:endParaRPr lang="en-US" sz="1200" dirty="0">
              <a:latin typeface="Calibri" panose="020F0502020204030204" pitchFamily="34" charset="0"/>
              <a:cs typeface="Calibri" panose="020F0502020204030204" pitchFamily="34" charset="0"/>
            </a:endParaRPr>
          </a:p>
          <a:p>
            <a:pPr>
              <a:lnSpc>
                <a:spcPct val="100000"/>
              </a:lnSpc>
              <a:spcBef>
                <a:spcPts val="0"/>
              </a:spcBef>
            </a:pPr>
            <a:r>
              <a:rPr lang="en-US" dirty="0">
                <a:latin typeface="Calibri" panose="020F0502020204030204" pitchFamily="34" charset="0"/>
                <a:cs typeface="Calibri" panose="020F0502020204030204" pitchFamily="34" charset="0"/>
              </a:rPr>
              <a:t>Being a life-long learner – about nature, about interpretation, about people</a:t>
            </a:r>
          </a:p>
          <a:p>
            <a:r>
              <a:rPr lang="en-US" dirty="0">
                <a:latin typeface="Calibri" panose="020F0502020204030204" pitchFamily="34" charset="0"/>
                <a:cs typeface="Calibri" panose="020F0502020204030204" pitchFamily="34" charset="0"/>
              </a:rPr>
              <a:t>In a word…caring</a:t>
            </a:r>
          </a:p>
        </p:txBody>
      </p:sp>
      <p:sp>
        <p:nvSpPr>
          <p:cNvPr id="6" name="TextBox 5">
            <a:extLst>
              <a:ext uri="{FF2B5EF4-FFF2-40B4-BE49-F238E27FC236}">
                <a16:creationId xmlns:a16="http://schemas.microsoft.com/office/drawing/2014/main" id="{876E8956-F853-4776-A529-4E220CEE61DB}"/>
              </a:ext>
            </a:extLst>
          </p:cNvPr>
          <p:cNvSpPr txBox="1"/>
          <p:nvPr/>
        </p:nvSpPr>
        <p:spPr>
          <a:xfrm>
            <a:off x="76200" y="84709"/>
            <a:ext cx="5828775" cy="707886"/>
          </a:xfrm>
          <a:prstGeom prst="rect">
            <a:avLst/>
          </a:prstGeom>
          <a:noFill/>
        </p:spPr>
        <p:txBody>
          <a:bodyPr wrap="none" rtlCol="0">
            <a:spAutoFit/>
          </a:bodyPr>
          <a:lstStyle/>
          <a:p>
            <a:r>
              <a:rPr lang="en-US" sz="4000" dirty="0">
                <a:solidFill>
                  <a:srgbClr val="FFFF00"/>
                </a:solidFill>
                <a:latin typeface="Calibri" panose="020F0502020204030204" pitchFamily="34" charset="0"/>
                <a:cs typeface="Calibri" panose="020F0502020204030204" pitchFamily="34" charset="0"/>
              </a:rPr>
              <a:t>What Makes an Interpreter</a:t>
            </a:r>
          </a:p>
        </p:txBody>
      </p:sp>
      <p:sp>
        <p:nvSpPr>
          <p:cNvPr id="5" name="TextBox 4">
            <a:extLst>
              <a:ext uri="{FF2B5EF4-FFF2-40B4-BE49-F238E27FC236}">
                <a16:creationId xmlns:a16="http://schemas.microsoft.com/office/drawing/2014/main" id="{39E66AE6-4546-481E-8189-4BD80294B79D}"/>
              </a:ext>
            </a:extLst>
          </p:cNvPr>
          <p:cNvSpPr txBox="1"/>
          <p:nvPr/>
        </p:nvSpPr>
        <p:spPr>
          <a:xfrm>
            <a:off x="609373" y="6033607"/>
            <a:ext cx="7925253" cy="584775"/>
          </a:xfrm>
          <a:prstGeom prst="rect">
            <a:avLst/>
          </a:prstGeom>
          <a:solidFill>
            <a:schemeClr val="accent6">
              <a:lumMod val="75000"/>
            </a:schemeClr>
          </a:solidFill>
        </p:spPr>
        <p:txBody>
          <a:bodyPr wrap="square" rtlCol="0">
            <a:spAutoFit/>
          </a:bodyPr>
          <a:lstStyle/>
          <a:p>
            <a:r>
              <a:rPr lang="en-US" sz="1600" i="1" dirty="0">
                <a:solidFill>
                  <a:schemeClr val="tx2">
                    <a:lumMod val="10000"/>
                  </a:schemeClr>
                </a:solidFill>
                <a:latin typeface="Calibri" panose="020F0502020204030204" pitchFamily="34" charset="0"/>
                <a:cs typeface="Calibri" panose="020F0502020204030204" pitchFamily="34" charset="0"/>
              </a:rPr>
              <a:t>“The people-to-people connection is what drives the people-to-nature connection”    </a:t>
            </a:r>
          </a:p>
          <a:p>
            <a:r>
              <a:rPr lang="en-US" sz="1600" dirty="0">
                <a:solidFill>
                  <a:schemeClr val="tx2">
                    <a:lumMod val="10000"/>
                  </a:schemeClr>
                </a:solidFill>
                <a:latin typeface="Calibri" panose="020F0502020204030204" pitchFamily="34" charset="0"/>
                <a:cs typeface="Calibri" panose="020F0502020204030204" pitchFamily="34" charset="0"/>
              </a:rPr>
              <a:t>				            -Taiji Nelson, Pittsburgh Parks Conservancy</a:t>
            </a:r>
          </a:p>
        </p:txBody>
      </p:sp>
      <p:pic>
        <p:nvPicPr>
          <p:cNvPr id="9" name="Picture 8" descr="A person with a flower in the hair&#10;&#10;Description automatically generated with medium confidence">
            <a:extLst>
              <a:ext uri="{FF2B5EF4-FFF2-40B4-BE49-F238E27FC236}">
                <a16:creationId xmlns:a16="http://schemas.microsoft.com/office/drawing/2014/main" id="{FCBCD589-85C1-4219-9D67-50D7B0AE787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9823" r="10193"/>
          <a:stretch/>
        </p:blipFill>
        <p:spPr>
          <a:xfrm>
            <a:off x="4419600" y="1076579"/>
            <a:ext cx="4343400" cy="4343400"/>
          </a:xfrm>
          <a:prstGeom prst="ellipse">
            <a:avLst/>
          </a:prstGeom>
          <a:ln w="63500" cap="rnd">
            <a:solidFill>
              <a:srgbClr val="00206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089310781"/>
      </p:ext>
    </p:extLst>
  </p:cSld>
  <p:clrMapOvr>
    <a:masterClrMapping/>
  </p:clrMapOvr>
  <mc:AlternateContent xmlns:mc="http://schemas.openxmlformats.org/markup-compatibility/2006" xmlns:p14="http://schemas.microsoft.com/office/powerpoint/2010/main">
    <mc:Choice Requires="p14">
      <p:transition spd="slow" p14:dur="2000" advTm="101865"/>
    </mc:Choice>
    <mc:Fallback xmlns="">
      <p:transition spd="slow" advTm="101865"/>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588E051-876C-4516-B126-B7DA3A397B4C}"/>
              </a:ext>
            </a:extLst>
          </p:cNvPr>
          <p:cNvSpPr txBox="1"/>
          <p:nvPr/>
        </p:nvSpPr>
        <p:spPr>
          <a:xfrm>
            <a:off x="228600" y="914400"/>
            <a:ext cx="8001000" cy="6017032"/>
          </a:xfrm>
          <a:prstGeom prst="rect">
            <a:avLst/>
          </a:prstGeom>
          <a:noFill/>
        </p:spPr>
        <p:txBody>
          <a:bodyPr wrap="square">
            <a:spAutoFit/>
          </a:bodyPr>
          <a:lstStyle/>
          <a:p>
            <a:r>
              <a:rPr lang="en-US" sz="3200" dirty="0">
                <a:solidFill>
                  <a:srgbClr val="FFC000"/>
                </a:solidFill>
                <a:latin typeface="Calibri" panose="020F0502020204030204" pitchFamily="34" charset="0"/>
                <a:cs typeface="Calibri" panose="020F0502020204030204" pitchFamily="34" charset="0"/>
              </a:rPr>
              <a:t>For Your Audience: </a:t>
            </a:r>
          </a:p>
          <a:p>
            <a:pPr marL="285750" indent="-285750">
              <a:buFont typeface="Arial" panose="020B0604020202020204" pitchFamily="34" charset="0"/>
              <a:buChar char="•"/>
            </a:pPr>
            <a:endParaRPr lang="en-US" sz="11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Being on-time</a:t>
            </a:r>
          </a:p>
          <a:p>
            <a:pPr marL="285750" indent="-285750">
              <a:buFont typeface="Arial" panose="020B0604020202020204" pitchFamily="34" charset="0"/>
              <a:buChar char="•"/>
            </a:pPr>
            <a:endParaRPr lang="en-US"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Being welcoming</a:t>
            </a:r>
          </a:p>
          <a:p>
            <a:pPr marL="285750" indent="-285750">
              <a:buFont typeface="Arial" panose="020B0604020202020204" pitchFamily="34" charset="0"/>
              <a:buChar char="•"/>
            </a:pPr>
            <a:endParaRPr lang="en-US"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Addressing basic comfort of the audience</a:t>
            </a:r>
          </a:p>
          <a:p>
            <a:pPr marL="285750" indent="-285750">
              <a:buFont typeface="Arial" panose="020B0604020202020204" pitchFamily="34" charset="0"/>
              <a:buChar char="•"/>
            </a:pPr>
            <a:endParaRPr lang="en-US"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Understanding interests of the audience</a:t>
            </a:r>
          </a:p>
          <a:p>
            <a:pPr marL="285750" indent="-285750">
              <a:buFont typeface="Arial" panose="020B0604020202020204" pitchFamily="34" charset="0"/>
              <a:buChar char="•"/>
            </a:pPr>
            <a:endParaRPr lang="en-US"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Being adaptable – teachable moments, weather changes</a:t>
            </a:r>
          </a:p>
          <a:p>
            <a:pPr marL="285750" indent="-285750">
              <a:buFont typeface="Arial" panose="020B0604020202020204" pitchFamily="34" charset="0"/>
              <a:buChar char="•"/>
            </a:pPr>
            <a:endParaRPr lang="en-US"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Being open to changing your program objectives as your audience needs change</a:t>
            </a:r>
          </a:p>
          <a:p>
            <a:pPr marL="285750" indent="-285750">
              <a:buFont typeface="Arial" panose="020B0604020202020204" pitchFamily="34" charset="0"/>
              <a:buChar char="•"/>
            </a:pPr>
            <a:endParaRPr lang="en-US"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Having a passion for people of all backgrounds and experiences – and an openness to learning about them and their experiences</a:t>
            </a:r>
          </a:p>
          <a:p>
            <a:pPr marL="285750" indent="-285750">
              <a:buFont typeface="Arial" panose="020B0604020202020204" pitchFamily="34" charset="0"/>
              <a:buChar char="•"/>
            </a:pPr>
            <a:endParaRPr lang="en-US"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Thanking your audience</a:t>
            </a:r>
          </a:p>
          <a:p>
            <a:pPr marL="285750" indent="-285750">
              <a:buFont typeface="Arial" panose="020B0604020202020204" pitchFamily="34" charset="0"/>
              <a:buChar char="•"/>
            </a:pPr>
            <a:endParaRPr lang="en-US"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Being open to accepting thanks</a:t>
            </a:r>
          </a:p>
          <a:p>
            <a:pPr marL="285750" indent="-285750">
              <a:buFont typeface="Arial" panose="020B0604020202020204" pitchFamily="34" charset="0"/>
              <a:buChar char="•"/>
            </a:pPr>
            <a:endParaRPr lang="en-US" dirty="0">
              <a:solidFill>
                <a:srgbClr val="FFFF00"/>
              </a:solidFill>
              <a:latin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B1903638-4A5E-4A5D-A7B3-D8BBB67BEF87}"/>
              </a:ext>
            </a:extLst>
          </p:cNvPr>
          <p:cNvSpPr txBox="1"/>
          <p:nvPr/>
        </p:nvSpPr>
        <p:spPr>
          <a:xfrm>
            <a:off x="76200" y="84709"/>
            <a:ext cx="5995552" cy="707886"/>
          </a:xfrm>
          <a:prstGeom prst="rect">
            <a:avLst/>
          </a:prstGeom>
          <a:noFill/>
        </p:spPr>
        <p:txBody>
          <a:bodyPr wrap="none" rtlCol="0">
            <a:spAutoFit/>
          </a:bodyPr>
          <a:lstStyle/>
          <a:p>
            <a:r>
              <a:rPr lang="en-US" sz="4000" dirty="0">
                <a:solidFill>
                  <a:srgbClr val="FFFF00"/>
                </a:solidFill>
                <a:latin typeface="Calibri" panose="020F0502020204030204" pitchFamily="34" charset="0"/>
                <a:cs typeface="Calibri" panose="020F0502020204030204" pitchFamily="34" charset="0"/>
              </a:rPr>
              <a:t>What Makes an Interpreter</a:t>
            </a:r>
          </a:p>
        </p:txBody>
      </p:sp>
      <p:pic>
        <p:nvPicPr>
          <p:cNvPr id="10" name="Picture 9" descr="A group of children looking at a paper&#10;&#10;Description automatically generated with low confidence">
            <a:extLst>
              <a:ext uri="{FF2B5EF4-FFF2-40B4-BE49-F238E27FC236}">
                <a16:creationId xmlns:a16="http://schemas.microsoft.com/office/drawing/2014/main" id="{15B6BAB4-A5DB-4BEC-B6CB-84BF6165B91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23904"/>
          <a:stretch/>
        </p:blipFill>
        <p:spPr>
          <a:xfrm>
            <a:off x="4343400" y="902208"/>
            <a:ext cx="4626364" cy="2337816"/>
          </a:xfrm>
          <a:prstGeom prst="ellipse">
            <a:avLst/>
          </a:prstGeom>
          <a:ln w="63500" cap="rnd">
            <a:solidFill>
              <a:srgbClr val="00206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692429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10" end="1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12" end="1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14" end="1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16" end="1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xEl>
                                              <p:pRg st="18" end="1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CE640D1-6978-67B5-B49E-590C842A889E}"/>
              </a:ext>
            </a:extLst>
          </p:cNvPr>
          <p:cNvSpPr txBox="1"/>
          <p:nvPr/>
        </p:nvSpPr>
        <p:spPr>
          <a:xfrm>
            <a:off x="152400" y="152400"/>
            <a:ext cx="4644798" cy="646331"/>
          </a:xfrm>
          <a:prstGeom prst="rect">
            <a:avLst/>
          </a:prstGeom>
          <a:noFill/>
        </p:spPr>
        <p:txBody>
          <a:bodyPr wrap="none" rtlCol="0">
            <a:spAutoFit/>
          </a:bodyPr>
          <a:lstStyle/>
          <a:p>
            <a:r>
              <a:rPr lang="en-US" sz="3600" dirty="0">
                <a:solidFill>
                  <a:srgbClr val="FFFF00"/>
                </a:solidFill>
                <a:latin typeface="Calibri" panose="020F0502020204030204" pitchFamily="34" charset="0"/>
                <a:cs typeface="Calibri" panose="020F0502020204030204" pitchFamily="34" charset="0"/>
              </a:rPr>
              <a:t>Changing Our Approach</a:t>
            </a:r>
          </a:p>
        </p:txBody>
      </p:sp>
      <p:sp>
        <p:nvSpPr>
          <p:cNvPr id="5" name="TextBox 4">
            <a:extLst>
              <a:ext uri="{FF2B5EF4-FFF2-40B4-BE49-F238E27FC236}">
                <a16:creationId xmlns:a16="http://schemas.microsoft.com/office/drawing/2014/main" id="{30FB882A-5643-A102-9EE3-7B03BD2736F8}"/>
              </a:ext>
            </a:extLst>
          </p:cNvPr>
          <p:cNvSpPr txBox="1"/>
          <p:nvPr/>
        </p:nvSpPr>
        <p:spPr>
          <a:xfrm>
            <a:off x="152400" y="990600"/>
            <a:ext cx="8382000" cy="5509200"/>
          </a:xfrm>
          <a:prstGeom prst="rect">
            <a:avLst/>
          </a:prstGeom>
          <a:noFill/>
        </p:spPr>
        <p:txBody>
          <a:bodyPr wrap="square" rtlCol="0">
            <a:spAutoFit/>
          </a:bodyPr>
          <a:lstStyle/>
          <a:p>
            <a:pPr marL="285750" indent="-285750">
              <a:buFont typeface="Arial" panose="020B0604020202020204" pitchFamily="34" charset="0"/>
              <a:buChar char="•"/>
            </a:pPr>
            <a:r>
              <a:rPr lang="en-US" sz="3200" dirty="0">
                <a:latin typeface="Calibri" panose="020F0502020204030204" pitchFamily="34" charset="0"/>
                <a:cs typeface="Calibri" panose="020F0502020204030204" pitchFamily="34" charset="0"/>
              </a:rPr>
              <a:t>Building appreciation of and for the natural world through multiple, first-hand experiences</a:t>
            </a:r>
          </a:p>
          <a:p>
            <a:pPr marL="285750" indent="-285750">
              <a:buFont typeface="Arial" panose="020B0604020202020204" pitchFamily="34" charset="0"/>
              <a:buChar char="•"/>
            </a:pPr>
            <a:endParaRPr lang="en-US" sz="32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3200" dirty="0">
                <a:latin typeface="Calibri" panose="020F0502020204030204" pitchFamily="34" charset="0"/>
                <a:cs typeface="Calibri" panose="020F0502020204030204" pitchFamily="34" charset="0"/>
              </a:rPr>
              <a:t>Using hands-on and hands-in exploration to develop critical thinking skills</a:t>
            </a:r>
          </a:p>
          <a:p>
            <a:pPr marL="285750" indent="-285750">
              <a:buFont typeface="Arial" panose="020B0604020202020204" pitchFamily="34" charset="0"/>
              <a:buChar char="•"/>
            </a:pPr>
            <a:endParaRPr lang="en-US" sz="32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3200" dirty="0">
                <a:latin typeface="Calibri" panose="020F0502020204030204" pitchFamily="34" charset="0"/>
                <a:cs typeface="Calibri" panose="020F0502020204030204" pitchFamily="34" charset="0"/>
              </a:rPr>
              <a:t>Creating life-long learners and advocates who understand that our fate is directly related to how we treat the natural world</a:t>
            </a:r>
          </a:p>
          <a:p>
            <a:pPr marL="285750" indent="-285750">
              <a:buFont typeface="Arial" panose="020B0604020202020204" pitchFamily="34" charset="0"/>
              <a:buChar char="•"/>
            </a:pPr>
            <a:endParaRPr lang="en-US" sz="32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3200" dirty="0">
                <a:latin typeface="Calibri" panose="020F0502020204030204" pitchFamily="34" charset="0"/>
                <a:cs typeface="Calibri" panose="020F0502020204030204" pitchFamily="34" charset="0"/>
              </a:rPr>
              <a:t>Incorporating the principles of interpretation </a:t>
            </a:r>
          </a:p>
        </p:txBody>
      </p:sp>
    </p:spTree>
    <p:extLst>
      <p:ext uri="{BB962C8B-B14F-4D97-AF65-F5344CB8AC3E}">
        <p14:creationId xmlns:p14="http://schemas.microsoft.com/office/powerpoint/2010/main" val="417862251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A3CFB3B-EED9-4948-B317-05482CC0AF5F}"/>
              </a:ext>
            </a:extLst>
          </p:cNvPr>
          <p:cNvSpPr>
            <a:spLocks noGrp="1"/>
          </p:cNvSpPr>
          <p:nvPr>
            <p:ph idx="1"/>
          </p:nvPr>
        </p:nvSpPr>
        <p:spPr>
          <a:xfrm>
            <a:off x="161961" y="811143"/>
            <a:ext cx="8229600" cy="5334000"/>
          </a:xfrm>
        </p:spPr>
        <p:txBody>
          <a:bodyPr>
            <a:normAutofit/>
          </a:bodyPr>
          <a:lstStyle/>
          <a:p>
            <a:pPr>
              <a:defRPr/>
            </a:pPr>
            <a:r>
              <a:rPr lang="en-US" dirty="0">
                <a:latin typeface="Calibri" panose="020F0502020204030204" pitchFamily="34" charset="0"/>
              </a:rPr>
              <a:t>You don’t have to know everything – and you won’t and don’t, anyway, i.e. it is okay to say “I don’t know”</a:t>
            </a:r>
          </a:p>
          <a:p>
            <a:pPr>
              <a:defRPr/>
            </a:pPr>
            <a:r>
              <a:rPr lang="en-US" dirty="0">
                <a:latin typeface="Calibri" panose="020F0502020204030204" pitchFamily="34" charset="0"/>
              </a:rPr>
              <a:t>That said, study, but mostly, spend time in and with the resource – books are great but the resource is the real place for the most learning</a:t>
            </a:r>
          </a:p>
          <a:p>
            <a:pPr>
              <a:defRPr/>
            </a:pPr>
            <a:r>
              <a:rPr lang="en-US" dirty="0">
                <a:latin typeface="Calibri" panose="020F0502020204030204" pitchFamily="34" charset="0"/>
              </a:rPr>
              <a:t>Expect the unexpected – i.e. use “teachable moments” when they appear</a:t>
            </a:r>
          </a:p>
        </p:txBody>
      </p:sp>
      <p:sp>
        <p:nvSpPr>
          <p:cNvPr id="4" name="Content Placeholder 2">
            <a:extLst>
              <a:ext uri="{FF2B5EF4-FFF2-40B4-BE49-F238E27FC236}">
                <a16:creationId xmlns:a16="http://schemas.microsoft.com/office/drawing/2014/main" id="{1D127E85-7A43-4120-8DE1-CB7EB7D8A225}"/>
              </a:ext>
            </a:extLst>
          </p:cNvPr>
          <p:cNvSpPr txBox="1">
            <a:spLocks/>
          </p:cNvSpPr>
          <p:nvPr/>
        </p:nvSpPr>
        <p:spPr>
          <a:xfrm>
            <a:off x="157910" y="2971800"/>
            <a:ext cx="8229600" cy="2209800"/>
          </a:xfrm>
          <a:prstGeom prst="rect">
            <a:avLst/>
          </a:prstGeom>
        </p:spPr>
        <p:txBody>
          <a:bodyPr vert="horz" lIns="91440" tIns="45720" rIns="91440" bIns="45720" rtlCol="0">
            <a:no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effectLst>
                  <a:outerShdw blurRad="50800" dist="38100" dir="2700000" algn="tl" rotWithShape="0">
                    <a:srgbClr val="000000">
                      <a:alpha val="48000"/>
                    </a:srgbClr>
                  </a:outerShdw>
                </a:effectLst>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effectLst>
                  <a:outerShdw blurRad="50800" dist="38100" dir="2700000" algn="tl" rotWithShape="0">
                    <a:srgbClr val="000000">
                      <a:alpha val="48000"/>
                    </a:srgbClr>
                  </a:outerShdw>
                </a:effectLst>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effectLst>
                  <a:outerShdw blurRad="50800" dist="38100" dir="2700000" algn="tl" rotWithShape="0">
                    <a:srgbClr val="000000">
                      <a:alpha val="48000"/>
                    </a:srgbClr>
                  </a:outerShdw>
                </a:effectLst>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5146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9718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429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886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9pPr>
          </a:lstStyle>
          <a:p>
            <a:pPr>
              <a:defRPr/>
            </a:pPr>
            <a:r>
              <a:rPr lang="en-US" dirty="0">
                <a:latin typeface="Calibri" panose="020F0502020204030204" pitchFamily="34" charset="0"/>
              </a:rPr>
              <a:t>By the fact you are interested and sharing this interest puts you ahead of your audience – don’t freak out  </a:t>
            </a:r>
          </a:p>
          <a:p>
            <a:pPr>
              <a:defRPr/>
            </a:pPr>
            <a:r>
              <a:rPr lang="en-US" dirty="0">
                <a:latin typeface="Calibri" panose="020F0502020204030204" pitchFamily="34" charset="0"/>
              </a:rPr>
              <a:t>Depending upon your topic in the field, take a field guide or whatever other supplement that helps</a:t>
            </a:r>
          </a:p>
          <a:p>
            <a:pPr>
              <a:defRPr/>
            </a:pPr>
            <a:r>
              <a:rPr lang="en-US" dirty="0">
                <a:latin typeface="Calibri" panose="020F0502020204030204" pitchFamily="34" charset="0"/>
              </a:rPr>
              <a:t>Walk the path before you walk the path with your audience</a:t>
            </a:r>
          </a:p>
          <a:p>
            <a:pPr>
              <a:defRPr/>
            </a:pPr>
            <a:r>
              <a:rPr lang="en-US" dirty="0">
                <a:latin typeface="Calibri" panose="020F0502020204030204" pitchFamily="34" charset="0"/>
              </a:rPr>
              <a:t>Be genuinely amazed</a:t>
            </a:r>
            <a:endParaRPr lang="en-US" dirty="0"/>
          </a:p>
        </p:txBody>
      </p:sp>
      <p:pic>
        <p:nvPicPr>
          <p:cNvPr id="5" name="Picture 4">
            <a:extLst>
              <a:ext uri="{FF2B5EF4-FFF2-40B4-BE49-F238E27FC236}">
                <a16:creationId xmlns:a16="http://schemas.microsoft.com/office/drawing/2014/main" id="{C12FBA71-3AEF-4776-8BD2-DD739FF99C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53200" y="5066106"/>
            <a:ext cx="2330388" cy="1600200"/>
          </a:xfrm>
          <a:prstGeom prst="rect">
            <a:avLst/>
          </a:prstGeom>
        </p:spPr>
      </p:pic>
      <p:sp>
        <p:nvSpPr>
          <p:cNvPr id="8" name="TextBox 7">
            <a:extLst>
              <a:ext uri="{FF2B5EF4-FFF2-40B4-BE49-F238E27FC236}">
                <a16:creationId xmlns:a16="http://schemas.microsoft.com/office/drawing/2014/main" id="{B8C3D250-61D5-40F5-AD52-6747350D89FA}"/>
              </a:ext>
            </a:extLst>
          </p:cNvPr>
          <p:cNvSpPr txBox="1"/>
          <p:nvPr/>
        </p:nvSpPr>
        <p:spPr>
          <a:xfrm>
            <a:off x="189083" y="103257"/>
            <a:ext cx="4230517" cy="707886"/>
          </a:xfrm>
          <a:prstGeom prst="rect">
            <a:avLst/>
          </a:prstGeom>
          <a:noFill/>
        </p:spPr>
        <p:txBody>
          <a:bodyPr wrap="none" rtlCol="0">
            <a:spAutoFit/>
          </a:bodyPr>
          <a:lstStyle/>
          <a:p>
            <a:r>
              <a:rPr lang="en-US" sz="4000" dirty="0">
                <a:solidFill>
                  <a:srgbClr val="FFFF00"/>
                </a:solidFill>
                <a:latin typeface="Calibri" panose="020F0502020204030204" pitchFamily="34" charset="0"/>
                <a:cs typeface="Calibri" panose="020F0502020204030204" pitchFamily="34" charset="0"/>
              </a:rPr>
              <a:t>Let’s Get Practical…</a:t>
            </a:r>
          </a:p>
        </p:txBody>
      </p:sp>
    </p:spTree>
    <p:custDataLst>
      <p:tags r:id="rId1"/>
    </p:custDataLst>
    <p:extLst>
      <p:ext uri="{BB962C8B-B14F-4D97-AF65-F5344CB8AC3E}">
        <p14:creationId xmlns:p14="http://schemas.microsoft.com/office/powerpoint/2010/main" val="2842381829"/>
      </p:ext>
    </p:extLst>
  </p:cSld>
  <p:clrMapOvr>
    <a:masterClrMapping/>
  </p:clrMapOvr>
  <mc:AlternateContent xmlns:mc="http://schemas.openxmlformats.org/markup-compatibility/2006" xmlns:p14="http://schemas.microsoft.com/office/powerpoint/2010/main">
    <mc:Choice Requires="p14">
      <p:transition spd="slow" p14:dur="2000" advTm="205738"/>
    </mc:Choice>
    <mc:Fallback xmlns="">
      <p:transition spd="slow" advTm="20573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63B9A77-A721-4ABA-A6C1-B73744EE2640}"/>
              </a:ext>
            </a:extLst>
          </p:cNvPr>
          <p:cNvSpPr txBox="1"/>
          <p:nvPr/>
        </p:nvSpPr>
        <p:spPr>
          <a:xfrm>
            <a:off x="381000" y="3105834"/>
            <a:ext cx="8610600" cy="646331"/>
          </a:xfrm>
          <a:prstGeom prst="rect">
            <a:avLst/>
          </a:prstGeom>
          <a:noFill/>
        </p:spPr>
        <p:txBody>
          <a:bodyPr wrap="square" rtlCol="0">
            <a:spAutoFit/>
          </a:bodyPr>
          <a:lstStyle/>
          <a:p>
            <a:r>
              <a:rPr lang="en-US" sz="3600" dirty="0">
                <a:solidFill>
                  <a:srgbClr val="FFFF00"/>
                </a:solidFill>
                <a:latin typeface="Calibri" panose="020F0502020204030204" pitchFamily="34" charset="0"/>
                <a:cs typeface="Calibri" panose="020F0502020204030204" pitchFamily="34" charset="0"/>
              </a:rPr>
              <a:t>When all else fails, remember these basics</a:t>
            </a:r>
          </a:p>
        </p:txBody>
      </p:sp>
    </p:spTree>
    <p:extLst>
      <p:ext uri="{BB962C8B-B14F-4D97-AF65-F5344CB8AC3E}">
        <p14:creationId xmlns:p14="http://schemas.microsoft.com/office/powerpoint/2010/main" val="4075373211"/>
      </p:ext>
    </p:extLst>
  </p:cSld>
  <p:clrMapOvr>
    <a:masterClrMapping/>
  </p:clrMapOvr>
  <mc:AlternateContent xmlns:mc="http://schemas.openxmlformats.org/markup-compatibility/2006" xmlns:p14="http://schemas.microsoft.com/office/powerpoint/2010/main">
    <mc:Choice Requires="p14">
      <p:transition spd="slow" p14:dur="2000" advTm="20134"/>
    </mc:Choice>
    <mc:Fallback xmlns="">
      <p:transition spd="slow" advTm="20134"/>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C:\Users\Craig\Saved Games\Pictures\Butterfly Festival 2013 grsp\DSC_0307.JPG">
            <a:extLst>
              <a:ext uri="{FF2B5EF4-FFF2-40B4-BE49-F238E27FC236}">
                <a16:creationId xmlns:a16="http://schemas.microsoft.com/office/drawing/2014/main" id="{587B7824-698E-4F30-95AA-E81CBBB5250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0988" y="381000"/>
            <a:ext cx="3835400" cy="5753100"/>
          </a:xfrm>
          <a:prstGeom prst="rect">
            <a:avLst/>
          </a:prstGeom>
          <a:noFill/>
          <a:ln w="38100">
            <a:solidFill>
              <a:srgbClr val="002060"/>
            </a:solidFill>
            <a:miter lim="800000"/>
            <a:headEnd/>
            <a:tailEnd/>
          </a:ln>
          <a:extLst>
            <a:ext uri="{909E8E84-426E-40DD-AFC4-6F175D3DCCD1}">
              <a14:hiddenFill xmlns:a14="http://schemas.microsoft.com/office/drawing/2010/main">
                <a:solidFill>
                  <a:srgbClr val="FFFFFF"/>
                </a:solidFill>
              </a14:hiddenFill>
            </a:ext>
          </a:extLst>
        </p:spPr>
      </p:pic>
      <p:pic>
        <p:nvPicPr>
          <p:cNvPr id="21508" name="Content Placeholder 3">
            <a:extLst>
              <a:ext uri="{FF2B5EF4-FFF2-40B4-BE49-F238E27FC236}">
                <a16:creationId xmlns:a16="http://schemas.microsoft.com/office/drawing/2014/main" id="{C9E32267-08E2-4ADA-B385-A7022EB75733}"/>
              </a:ext>
            </a:extLst>
          </p:cNvPr>
          <p:cNvPicPr>
            <a:picLocks noGrp="1" noChangeAspect="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3810000" y="2770188"/>
            <a:ext cx="4926013" cy="3695700"/>
          </a:xfrm>
          <a:ln w="38100">
            <a:solidFill>
              <a:srgbClr val="002060"/>
            </a:solidFill>
            <a:miter lim="800000"/>
            <a:headEnd/>
            <a:tailEnd/>
          </a:ln>
        </p:spPr>
      </p:pic>
      <p:sp>
        <p:nvSpPr>
          <p:cNvPr id="2" name="TextBox 1">
            <a:extLst>
              <a:ext uri="{FF2B5EF4-FFF2-40B4-BE49-F238E27FC236}">
                <a16:creationId xmlns:a16="http://schemas.microsoft.com/office/drawing/2014/main" id="{BA2638B6-E86D-4900-A8BC-7D2A216F1D2B}"/>
              </a:ext>
            </a:extLst>
          </p:cNvPr>
          <p:cNvSpPr txBox="1"/>
          <p:nvPr/>
        </p:nvSpPr>
        <p:spPr>
          <a:xfrm>
            <a:off x="4572000" y="1221651"/>
            <a:ext cx="3895425" cy="707886"/>
          </a:xfrm>
          <a:prstGeom prst="rect">
            <a:avLst/>
          </a:prstGeom>
          <a:noFill/>
        </p:spPr>
        <p:txBody>
          <a:bodyPr wrap="none" rtlCol="0">
            <a:spAutoFit/>
          </a:bodyPr>
          <a:lstStyle/>
          <a:p>
            <a:r>
              <a:rPr lang="en-US" sz="4000" dirty="0">
                <a:solidFill>
                  <a:srgbClr val="FFFF00"/>
                </a:solidFill>
                <a:latin typeface="Calibri" panose="020F0502020204030204" pitchFamily="34" charset="0"/>
                <a:cs typeface="Calibri" panose="020F0502020204030204" pitchFamily="34" charset="0"/>
              </a:rPr>
              <a:t>Every age matters</a:t>
            </a:r>
          </a:p>
        </p:txBody>
      </p:sp>
    </p:spTree>
    <p:extLst>
      <p:ext uri="{BB962C8B-B14F-4D97-AF65-F5344CB8AC3E}">
        <p14:creationId xmlns:p14="http://schemas.microsoft.com/office/powerpoint/2010/main" val="3892833432"/>
      </p:ext>
    </p:extLst>
  </p:cSld>
  <p:clrMapOvr>
    <a:masterClrMapping/>
  </p:clrMapOvr>
  <mc:AlternateContent xmlns:mc="http://schemas.openxmlformats.org/markup-compatibility/2006" xmlns:p14="http://schemas.microsoft.com/office/powerpoint/2010/main">
    <mc:Choice Requires="p14">
      <p:transition spd="slow" p14:dur="2000" advTm="30113"/>
    </mc:Choice>
    <mc:Fallback xmlns="">
      <p:transition spd="slow" advTm="30113"/>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3" name="Content Placeholder 3">
            <a:extLst>
              <a:ext uri="{FF2B5EF4-FFF2-40B4-BE49-F238E27FC236}">
                <a16:creationId xmlns:a16="http://schemas.microsoft.com/office/drawing/2014/main" id="{6B1B5C55-19C0-434A-AEC7-5BF8952C4D9E}"/>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rcRect l="15869" t="426" r="9042" b="-2"/>
          <a:stretch>
            <a:fillRect/>
          </a:stretch>
        </p:blipFill>
        <p:spPr bwMode="auto">
          <a:xfrm>
            <a:off x="125412" y="152400"/>
            <a:ext cx="4291012" cy="4267200"/>
          </a:xfrm>
          <a:ln w="38100">
            <a:solidFill>
              <a:srgbClr val="002060"/>
            </a:solidFill>
            <a:miter lim="800000"/>
            <a:headEnd/>
            <a:tailEnd/>
          </a:ln>
        </p:spPr>
      </p:pic>
      <p:sp>
        <p:nvSpPr>
          <p:cNvPr id="2" name="TextBox 1">
            <a:extLst>
              <a:ext uri="{FF2B5EF4-FFF2-40B4-BE49-F238E27FC236}">
                <a16:creationId xmlns:a16="http://schemas.microsoft.com/office/drawing/2014/main" id="{3E4F4831-F367-4A2B-B6DE-BF5BBB832162}"/>
              </a:ext>
            </a:extLst>
          </p:cNvPr>
          <p:cNvSpPr txBox="1"/>
          <p:nvPr/>
        </p:nvSpPr>
        <p:spPr>
          <a:xfrm>
            <a:off x="4416424" y="0"/>
            <a:ext cx="3936399" cy="707886"/>
          </a:xfrm>
          <a:prstGeom prst="rect">
            <a:avLst/>
          </a:prstGeom>
          <a:noFill/>
        </p:spPr>
        <p:txBody>
          <a:bodyPr wrap="none" rtlCol="0">
            <a:spAutoFit/>
          </a:bodyPr>
          <a:lstStyle/>
          <a:p>
            <a:r>
              <a:rPr lang="en-US" sz="4000" dirty="0">
                <a:solidFill>
                  <a:srgbClr val="FFFF00"/>
                </a:solidFill>
                <a:latin typeface="Calibri" panose="020F0502020204030204" pitchFamily="34" charset="0"/>
                <a:cs typeface="Calibri" panose="020F0502020204030204" pitchFamily="34" charset="0"/>
              </a:rPr>
              <a:t>Engage </a:t>
            </a:r>
            <a:r>
              <a:rPr lang="en-US" sz="4000" u="sng" dirty="0">
                <a:solidFill>
                  <a:srgbClr val="FFFF00"/>
                </a:solidFill>
                <a:latin typeface="Calibri" panose="020F0502020204030204" pitchFamily="34" charset="0"/>
                <a:cs typeface="Calibri" panose="020F0502020204030204" pitchFamily="34" charset="0"/>
              </a:rPr>
              <a:t>with them</a:t>
            </a:r>
          </a:p>
        </p:txBody>
      </p:sp>
      <p:pic>
        <p:nvPicPr>
          <p:cNvPr id="5" name="Content Placeholder 3">
            <a:extLst>
              <a:ext uri="{FF2B5EF4-FFF2-40B4-BE49-F238E27FC236}">
                <a16:creationId xmlns:a16="http://schemas.microsoft.com/office/drawing/2014/main" id="{D63F9E19-6C09-4AC2-9B94-57EDCC8CDB1C}"/>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80586" y="2804319"/>
            <a:ext cx="4638002" cy="3840163"/>
          </a:xfrm>
          <a:prstGeom prst="rect">
            <a:avLst/>
          </a:prstGeom>
          <a:ln w="38100">
            <a:solidFill>
              <a:srgbClr val="002060"/>
            </a:solidFill>
            <a:miter lim="800000"/>
            <a:headEnd/>
            <a:tailEnd/>
          </a:ln>
        </p:spPr>
      </p:pic>
      <p:sp>
        <p:nvSpPr>
          <p:cNvPr id="6" name="TextBox 5">
            <a:extLst>
              <a:ext uri="{FF2B5EF4-FFF2-40B4-BE49-F238E27FC236}">
                <a16:creationId xmlns:a16="http://schemas.microsoft.com/office/drawing/2014/main" id="{A568ABBD-651E-4FAB-8AD8-B9770BAC574C}"/>
              </a:ext>
            </a:extLst>
          </p:cNvPr>
          <p:cNvSpPr txBox="1"/>
          <p:nvPr/>
        </p:nvSpPr>
        <p:spPr>
          <a:xfrm>
            <a:off x="124048" y="5257800"/>
            <a:ext cx="4229106" cy="1323439"/>
          </a:xfrm>
          <a:prstGeom prst="rect">
            <a:avLst/>
          </a:prstGeom>
          <a:noFill/>
        </p:spPr>
        <p:txBody>
          <a:bodyPr wrap="none" rtlCol="0">
            <a:spAutoFit/>
          </a:bodyPr>
          <a:lstStyle/>
          <a:p>
            <a:r>
              <a:rPr lang="en-US" sz="4000" dirty="0">
                <a:solidFill>
                  <a:srgbClr val="FFFF00"/>
                </a:solidFill>
                <a:latin typeface="Calibri" panose="020F0502020204030204" pitchFamily="34" charset="0"/>
                <a:cs typeface="Calibri" panose="020F0502020204030204" pitchFamily="34" charset="0"/>
              </a:rPr>
              <a:t>Be in the</a:t>
            </a:r>
          </a:p>
          <a:p>
            <a:r>
              <a:rPr lang="en-US" sz="4000" u="sng" dirty="0">
                <a:solidFill>
                  <a:srgbClr val="FFFF00"/>
                </a:solidFill>
                <a:latin typeface="Calibri" panose="020F0502020204030204" pitchFamily="34" charset="0"/>
                <a:cs typeface="Calibri" panose="020F0502020204030204" pitchFamily="34" charset="0"/>
              </a:rPr>
              <a:t>moment with them</a:t>
            </a:r>
          </a:p>
        </p:txBody>
      </p:sp>
    </p:spTree>
    <p:extLst>
      <p:ext uri="{BB962C8B-B14F-4D97-AF65-F5344CB8AC3E}">
        <p14:creationId xmlns:p14="http://schemas.microsoft.com/office/powerpoint/2010/main" val="3967529275"/>
      </p:ext>
    </p:extLst>
  </p:cSld>
  <p:clrMapOvr>
    <a:masterClrMapping/>
  </p:clrMapOvr>
  <mc:AlternateContent xmlns:mc="http://schemas.openxmlformats.org/markup-compatibility/2006" xmlns:p14="http://schemas.microsoft.com/office/powerpoint/2010/main">
    <mc:Choice Requires="p14">
      <p:transition spd="slow" p14:dur="2000" advTm="42695"/>
    </mc:Choice>
    <mc:Fallback xmlns="">
      <p:transition spd="slow" advTm="42695"/>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Content Placeholder 3">
            <a:extLst>
              <a:ext uri="{FF2B5EF4-FFF2-40B4-BE49-F238E27FC236}">
                <a16:creationId xmlns:a16="http://schemas.microsoft.com/office/drawing/2014/main" id="{0C247846-46A5-4273-80A6-7E3482FA0BAC}"/>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14102" r="16667" b="17941"/>
          <a:stretch/>
        </p:blipFill>
        <p:spPr bwMode="auto">
          <a:xfrm>
            <a:off x="228600" y="838200"/>
            <a:ext cx="4200526" cy="3733800"/>
          </a:xfrm>
          <a:ln w="38100">
            <a:solidFill>
              <a:srgbClr val="002060"/>
            </a:solidFill>
            <a:miter lim="800000"/>
            <a:headEnd/>
            <a:tailEnd/>
          </a:ln>
        </p:spPr>
      </p:pic>
      <p:sp>
        <p:nvSpPr>
          <p:cNvPr id="2" name="TextBox 1">
            <a:extLst>
              <a:ext uri="{FF2B5EF4-FFF2-40B4-BE49-F238E27FC236}">
                <a16:creationId xmlns:a16="http://schemas.microsoft.com/office/drawing/2014/main" id="{FD684B11-F1F9-45D5-BF9B-2822F66A5B83}"/>
              </a:ext>
            </a:extLst>
          </p:cNvPr>
          <p:cNvSpPr txBox="1"/>
          <p:nvPr/>
        </p:nvSpPr>
        <p:spPr>
          <a:xfrm>
            <a:off x="0" y="0"/>
            <a:ext cx="5673028" cy="707886"/>
          </a:xfrm>
          <a:prstGeom prst="rect">
            <a:avLst/>
          </a:prstGeom>
          <a:noFill/>
        </p:spPr>
        <p:txBody>
          <a:bodyPr wrap="none" rtlCol="0">
            <a:spAutoFit/>
          </a:bodyPr>
          <a:lstStyle/>
          <a:p>
            <a:r>
              <a:rPr lang="en-US" sz="4000" dirty="0">
                <a:solidFill>
                  <a:srgbClr val="FFFF00"/>
                </a:solidFill>
                <a:latin typeface="Calibri" panose="020F0502020204030204" pitchFamily="34" charset="0"/>
                <a:cs typeface="Calibri" panose="020F0502020204030204" pitchFamily="34" charset="0"/>
              </a:rPr>
              <a:t>Explore </a:t>
            </a:r>
            <a:r>
              <a:rPr lang="en-US" sz="4000" u="sng" dirty="0">
                <a:solidFill>
                  <a:srgbClr val="FFFF00"/>
                </a:solidFill>
                <a:latin typeface="Calibri" panose="020F0502020204030204" pitchFamily="34" charset="0"/>
                <a:cs typeface="Calibri" panose="020F0502020204030204" pitchFamily="34" charset="0"/>
              </a:rPr>
              <a:t>with them</a:t>
            </a:r>
            <a:r>
              <a:rPr lang="en-US" sz="4000" dirty="0">
                <a:solidFill>
                  <a:srgbClr val="FFFF00"/>
                </a:solidFill>
                <a:latin typeface="Calibri" panose="020F0502020204030204" pitchFamily="34" charset="0"/>
                <a:cs typeface="Calibri" panose="020F0502020204030204" pitchFamily="34" charset="0"/>
              </a:rPr>
              <a:t> outside</a:t>
            </a:r>
          </a:p>
        </p:txBody>
      </p:sp>
      <p:pic>
        <p:nvPicPr>
          <p:cNvPr id="4" name="Picture 2" descr="C:\Users\chensley\Desktop\Photos for Presentation\CraigH w girl.JPG">
            <a:extLst>
              <a:ext uri="{FF2B5EF4-FFF2-40B4-BE49-F238E27FC236}">
                <a16:creationId xmlns:a16="http://schemas.microsoft.com/office/drawing/2014/main" id="{4A6EABA3-1C6B-407B-A276-F70B831B985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l="16513" t="23857" r="31194" b="1537"/>
          <a:stretch>
            <a:fillRect/>
          </a:stretch>
        </p:blipFill>
        <p:spPr bwMode="auto">
          <a:xfrm>
            <a:off x="2928937" y="3200400"/>
            <a:ext cx="3286126" cy="3516731"/>
          </a:xfrm>
          <a:prstGeom prst="rect">
            <a:avLst/>
          </a:prstGeom>
          <a:noFill/>
          <a:ln w="38100">
            <a:solidFill>
              <a:srgbClr val="002060"/>
            </a:solidFill>
            <a:miter lim="800000"/>
            <a:headEnd/>
            <a:tailEnd/>
          </a:ln>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427BBDE-42A7-4B45-8541-4F62E16E1E13}"/>
              </a:ext>
            </a:extLst>
          </p:cNvPr>
          <p:cNvSpPr txBox="1"/>
          <p:nvPr/>
        </p:nvSpPr>
        <p:spPr>
          <a:xfrm>
            <a:off x="5105400" y="2514600"/>
            <a:ext cx="3923382" cy="2554545"/>
          </a:xfrm>
          <a:prstGeom prst="rect">
            <a:avLst/>
          </a:prstGeom>
          <a:noFill/>
        </p:spPr>
        <p:txBody>
          <a:bodyPr wrap="none" rtlCol="0">
            <a:spAutoFit/>
          </a:bodyPr>
          <a:lstStyle/>
          <a:p>
            <a:r>
              <a:rPr lang="en-US" sz="4000" dirty="0">
                <a:solidFill>
                  <a:srgbClr val="FFFF00"/>
                </a:solidFill>
                <a:latin typeface="Calibri" panose="020F0502020204030204" pitchFamily="34" charset="0"/>
                <a:cs typeface="Calibri" panose="020F0502020204030204" pitchFamily="34" charset="0"/>
              </a:rPr>
              <a:t>Get </a:t>
            </a:r>
          </a:p>
          <a:p>
            <a:r>
              <a:rPr lang="en-US" sz="4000" dirty="0">
                <a:solidFill>
                  <a:srgbClr val="FFFF00"/>
                </a:solidFill>
                <a:latin typeface="Calibri" panose="020F0502020204030204" pitchFamily="34" charset="0"/>
                <a:cs typeface="Calibri" panose="020F0502020204030204" pitchFamily="34" charset="0"/>
              </a:rPr>
              <a:t>	  on </a:t>
            </a:r>
          </a:p>
          <a:p>
            <a:r>
              <a:rPr lang="en-US" sz="4000" dirty="0">
                <a:solidFill>
                  <a:srgbClr val="FFFF00"/>
                </a:solidFill>
                <a:latin typeface="Calibri" panose="020F0502020204030204" pitchFamily="34" charset="0"/>
                <a:cs typeface="Calibri" panose="020F0502020204030204" pitchFamily="34" charset="0"/>
              </a:rPr>
              <a:t>		 </a:t>
            </a:r>
            <a:r>
              <a:rPr lang="en-US" sz="4000" u="sng" dirty="0">
                <a:solidFill>
                  <a:srgbClr val="FFFF00"/>
                </a:solidFill>
                <a:latin typeface="Calibri" panose="020F0502020204030204" pitchFamily="34" charset="0"/>
                <a:cs typeface="Calibri" panose="020F0502020204030204" pitchFamily="34" charset="0"/>
              </a:rPr>
              <a:t>their</a:t>
            </a:r>
            <a:r>
              <a:rPr lang="en-US" sz="4000" dirty="0">
                <a:solidFill>
                  <a:srgbClr val="FFFF00"/>
                </a:solidFill>
                <a:latin typeface="Calibri" panose="020F0502020204030204" pitchFamily="34" charset="0"/>
                <a:cs typeface="Calibri" panose="020F0502020204030204" pitchFamily="34" charset="0"/>
              </a:rPr>
              <a:t> </a:t>
            </a:r>
          </a:p>
          <a:p>
            <a:r>
              <a:rPr lang="en-US" sz="4000" dirty="0">
                <a:solidFill>
                  <a:srgbClr val="FFFF00"/>
                </a:solidFill>
                <a:latin typeface="Calibri" panose="020F0502020204030204" pitchFamily="34" charset="0"/>
                <a:cs typeface="Calibri" panose="020F0502020204030204" pitchFamily="34" charset="0"/>
              </a:rPr>
              <a:t>			</a:t>
            </a:r>
            <a:r>
              <a:rPr lang="en-US" sz="4000" u="sng" dirty="0">
                <a:solidFill>
                  <a:srgbClr val="FFFF00"/>
                </a:solidFill>
                <a:latin typeface="Calibri" panose="020F0502020204030204" pitchFamily="34" charset="0"/>
                <a:cs typeface="Calibri" panose="020F0502020204030204" pitchFamily="34" charset="0"/>
              </a:rPr>
              <a:t>level</a:t>
            </a:r>
          </a:p>
        </p:txBody>
      </p:sp>
    </p:spTree>
    <p:extLst>
      <p:ext uri="{BB962C8B-B14F-4D97-AF65-F5344CB8AC3E}">
        <p14:creationId xmlns:p14="http://schemas.microsoft.com/office/powerpoint/2010/main" val="698189753"/>
      </p:ext>
    </p:extLst>
  </p:cSld>
  <p:clrMapOvr>
    <a:masterClrMapping/>
  </p:clrMapOvr>
  <mc:AlternateContent xmlns:mc="http://schemas.openxmlformats.org/markup-compatibility/2006" xmlns:p14="http://schemas.microsoft.com/office/powerpoint/2010/main">
    <mc:Choice Requires="p14">
      <p:transition spd="slow" p14:dur="2000" advTm="41452"/>
    </mc:Choice>
    <mc:Fallback xmlns="">
      <p:transition spd="slow" advTm="41452"/>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52A7C630-6F88-48EF-94E1-FFE33BD01EB3}"/>
              </a:ext>
            </a:extLst>
          </p:cNvPr>
          <p:cNvSpPr>
            <a:spLocks noGrp="1"/>
          </p:cNvSpPr>
          <p:nvPr>
            <p:ph idx="1"/>
          </p:nvPr>
        </p:nvSpPr>
        <p:spPr>
          <a:xfrm>
            <a:off x="391318" y="6076714"/>
            <a:ext cx="8361363" cy="990600"/>
          </a:xfrm>
        </p:spPr>
        <p:txBody>
          <a:bodyPr>
            <a:normAutofit/>
          </a:bodyPr>
          <a:lstStyle/>
          <a:p>
            <a:pPr>
              <a:lnSpc>
                <a:spcPct val="170000"/>
              </a:lnSpc>
              <a:buFontTx/>
              <a:buNone/>
              <a:defRPr/>
            </a:pPr>
            <a:r>
              <a:rPr lang="en-US" sz="1200" i="1" dirty="0">
                <a:latin typeface="Calibri" panose="020F0502020204030204" pitchFamily="34" charset="0"/>
                <a:cs typeface="Calibri" panose="020F0502020204030204" pitchFamily="34" charset="0"/>
              </a:rPr>
              <a:t>“If facts are the seeds that later produce knowledge and wisdom, then the emotions and impressions of the senses are the fertile soil in which the seeds must grow.”</a:t>
            </a:r>
            <a:r>
              <a:rPr lang="en-US" sz="1200" b="1" dirty="0">
                <a:latin typeface="Calibri" panose="020F0502020204030204" pitchFamily="34" charset="0"/>
                <a:cs typeface="Calibri" panose="020F0502020204030204" pitchFamily="34" charset="0"/>
              </a:rPr>
              <a:t>	</a:t>
            </a:r>
            <a:r>
              <a:rPr lang="en-US" sz="1200" i="1" dirty="0">
                <a:latin typeface="Calibri" panose="020F0502020204030204" pitchFamily="34" charset="0"/>
                <a:cs typeface="Calibri" panose="020F0502020204030204" pitchFamily="34" charset="0"/>
              </a:rPr>
              <a:t>   </a:t>
            </a:r>
            <a:r>
              <a:rPr lang="en-US" sz="1200" dirty="0">
                <a:latin typeface="Calibri" panose="020F0502020204030204" pitchFamily="34" charset="0"/>
                <a:cs typeface="Calibri" panose="020F0502020204030204" pitchFamily="34" charset="0"/>
              </a:rPr>
              <a:t>-- Rachel Carson</a:t>
            </a:r>
          </a:p>
          <a:p>
            <a:pPr>
              <a:buFont typeface="Wingdings" pitchFamily="2" charset="2"/>
              <a:buNone/>
              <a:defRPr/>
            </a:pPr>
            <a:endParaRPr lang="en-US" sz="1200" dirty="0">
              <a:latin typeface="Calibri" panose="020F0502020204030204" pitchFamily="34" charset="0"/>
              <a:cs typeface="Calibri" panose="020F0502020204030204" pitchFamily="34" charset="0"/>
            </a:endParaRPr>
          </a:p>
        </p:txBody>
      </p:sp>
      <p:pic>
        <p:nvPicPr>
          <p:cNvPr id="25604" name="Picture 2" descr="C:\Users\chensley\Desktop\Photos for Presentation\DSC_1125.JPG">
            <a:extLst>
              <a:ext uri="{FF2B5EF4-FFF2-40B4-BE49-F238E27FC236}">
                <a16:creationId xmlns:a16="http://schemas.microsoft.com/office/drawing/2014/main" id="{EB0A909B-7C3C-4625-BE0B-B8AF421AA90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t="6369" r="19305" b="5705"/>
          <a:stretch>
            <a:fillRect/>
          </a:stretch>
        </p:blipFill>
        <p:spPr bwMode="auto">
          <a:xfrm>
            <a:off x="4162488" y="177800"/>
            <a:ext cx="4789488" cy="3479800"/>
          </a:xfrm>
          <a:prstGeom prst="rect">
            <a:avLst/>
          </a:prstGeom>
          <a:noFill/>
          <a:ln w="38100">
            <a:solidFill>
              <a:srgbClr val="002060"/>
            </a:solidFill>
            <a:miter lim="800000"/>
            <a:headEnd/>
            <a:tailEnd/>
          </a:ln>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99BDCCC-DCC2-4639-A73B-5A204DF6F722}"/>
              </a:ext>
            </a:extLst>
          </p:cNvPr>
          <p:cNvSpPr txBox="1"/>
          <p:nvPr/>
        </p:nvSpPr>
        <p:spPr>
          <a:xfrm>
            <a:off x="1040158" y="285986"/>
            <a:ext cx="3122330" cy="707886"/>
          </a:xfrm>
          <a:prstGeom prst="rect">
            <a:avLst/>
          </a:prstGeom>
          <a:noFill/>
        </p:spPr>
        <p:txBody>
          <a:bodyPr wrap="none" rtlCol="0">
            <a:spAutoFit/>
          </a:bodyPr>
          <a:lstStyle/>
          <a:p>
            <a:r>
              <a:rPr lang="en-US" sz="4000" u="sng" dirty="0">
                <a:solidFill>
                  <a:srgbClr val="FFFF00"/>
                </a:solidFill>
                <a:latin typeface="Calibri" panose="020F0502020204030204" pitchFamily="34" charset="0"/>
                <a:cs typeface="Calibri" panose="020F0502020204030204" pitchFamily="34" charset="0"/>
              </a:rPr>
              <a:t>Doing</a:t>
            </a:r>
            <a:r>
              <a:rPr lang="en-US" sz="4000" dirty="0">
                <a:solidFill>
                  <a:srgbClr val="FFFF00"/>
                </a:solidFill>
                <a:latin typeface="Calibri" panose="020F0502020204030204" pitchFamily="34" charset="0"/>
                <a:cs typeface="Calibri" panose="020F0502020204030204" pitchFamily="34" charset="0"/>
              </a:rPr>
              <a:t> matters</a:t>
            </a:r>
          </a:p>
        </p:txBody>
      </p:sp>
      <p:pic>
        <p:nvPicPr>
          <p:cNvPr id="5" name="Picture 2" descr="C:\Users\chensley\Desktop\Photos for Presentation\DSC_1133.JPG">
            <a:extLst>
              <a:ext uri="{FF2B5EF4-FFF2-40B4-BE49-F238E27FC236}">
                <a16:creationId xmlns:a16="http://schemas.microsoft.com/office/drawing/2014/main" id="{AF397161-C7D1-40D9-86E3-B0DF2D41109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576" y="2667000"/>
            <a:ext cx="4883077" cy="3255040"/>
          </a:xfrm>
          <a:prstGeom prst="rect">
            <a:avLst/>
          </a:prstGeom>
          <a:noFill/>
          <a:ln w="38100">
            <a:solidFill>
              <a:srgbClr val="002060"/>
            </a:solidFill>
            <a:miter lim="800000"/>
            <a:headEnd/>
            <a:tailEnd/>
          </a:ln>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8A6CEF8E-2422-45EF-8E2D-3FDB3775AE78}"/>
              </a:ext>
            </a:extLst>
          </p:cNvPr>
          <p:cNvSpPr txBox="1"/>
          <p:nvPr/>
        </p:nvSpPr>
        <p:spPr>
          <a:xfrm>
            <a:off x="4919653" y="4435877"/>
            <a:ext cx="4302781" cy="707886"/>
          </a:xfrm>
          <a:prstGeom prst="rect">
            <a:avLst/>
          </a:prstGeom>
          <a:noFill/>
        </p:spPr>
        <p:txBody>
          <a:bodyPr wrap="none" rtlCol="0">
            <a:spAutoFit/>
          </a:bodyPr>
          <a:lstStyle/>
          <a:p>
            <a:r>
              <a:rPr lang="en-US" sz="4000" u="sng" dirty="0">
                <a:solidFill>
                  <a:srgbClr val="FFFF00"/>
                </a:solidFill>
                <a:latin typeface="Calibri" panose="020F0502020204030204" pitchFamily="34" charset="0"/>
                <a:cs typeface="Calibri" panose="020F0502020204030204" pitchFamily="34" charset="0"/>
              </a:rPr>
              <a:t>Hands on…Hands in</a:t>
            </a:r>
          </a:p>
        </p:txBody>
      </p:sp>
    </p:spTree>
    <p:custDataLst>
      <p:tags r:id="rId1"/>
    </p:custDataLst>
    <p:extLst>
      <p:ext uri="{BB962C8B-B14F-4D97-AF65-F5344CB8AC3E}">
        <p14:creationId xmlns:p14="http://schemas.microsoft.com/office/powerpoint/2010/main" val="460047847"/>
      </p:ext>
    </p:extLst>
  </p:cSld>
  <p:clrMapOvr>
    <a:masterClrMapping/>
  </p:clrMapOvr>
  <mc:AlternateContent xmlns:mc="http://schemas.openxmlformats.org/markup-compatibility/2006" xmlns:p14="http://schemas.microsoft.com/office/powerpoint/2010/main">
    <mc:Choice Requires="p14">
      <p:transition spd="slow" p14:dur="2000" advTm="58088"/>
    </mc:Choice>
    <mc:Fallback xmlns="">
      <p:transition spd="slow" advTm="58088"/>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C:\Users\chensley\Desktop\Photos for Presentation\DSC_1104.JPG">
            <a:extLst>
              <a:ext uri="{FF2B5EF4-FFF2-40B4-BE49-F238E27FC236}">
                <a16:creationId xmlns:a16="http://schemas.microsoft.com/office/drawing/2014/main" id="{25A78742-0320-4C40-AC0C-00CDE221BC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374650"/>
            <a:ext cx="7054850" cy="4703763"/>
          </a:xfrm>
          <a:prstGeom prst="rect">
            <a:avLst/>
          </a:prstGeom>
          <a:noFill/>
          <a:ln w="38100">
            <a:solidFill>
              <a:srgbClr val="002060"/>
            </a:solidFill>
            <a:miter lim="800000"/>
            <a:headEnd/>
            <a:tailEnd/>
          </a:ln>
          <a:extLst>
            <a:ext uri="{909E8E84-426E-40DD-AFC4-6F175D3DCCD1}">
              <a14:hiddenFill xmlns:a14="http://schemas.microsoft.com/office/drawing/2010/main">
                <a:solidFill>
                  <a:srgbClr val="FFFFFF"/>
                </a:solidFill>
              </a14:hiddenFill>
            </a:ext>
          </a:extLst>
        </p:spPr>
      </p:pic>
      <p:sp>
        <p:nvSpPr>
          <p:cNvPr id="34820" name="TextBox 4">
            <a:extLst>
              <a:ext uri="{FF2B5EF4-FFF2-40B4-BE49-F238E27FC236}">
                <a16:creationId xmlns:a16="http://schemas.microsoft.com/office/drawing/2014/main" id="{7A45D903-4CD6-43A1-91B3-1656118A780B}"/>
              </a:ext>
            </a:extLst>
          </p:cNvPr>
          <p:cNvSpPr txBox="1">
            <a:spLocks noChangeArrowheads="1"/>
          </p:cNvSpPr>
          <p:nvPr/>
        </p:nvSpPr>
        <p:spPr bwMode="auto">
          <a:xfrm>
            <a:off x="7162800" y="65363"/>
            <a:ext cx="102156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120000"/>
              </a:lnSpc>
              <a:spcBef>
                <a:spcPts val="1000"/>
              </a:spcBef>
              <a:buFont typeface="Arial" panose="020B0604020202020204" pitchFamily="34" charset="0"/>
              <a:buChar char="•"/>
              <a:defRPr sz="2000">
                <a:solidFill>
                  <a:schemeClr val="tx1"/>
                </a:solidFill>
                <a:latin typeface="Rockwell" panose="02060603020205020403" pitchFamily="18" charset="0"/>
              </a:defRPr>
            </a:lvl1pPr>
            <a:lvl2pPr marL="742950" indent="-285750">
              <a:lnSpc>
                <a:spcPct val="120000"/>
              </a:lnSpc>
              <a:spcBef>
                <a:spcPts val="500"/>
              </a:spcBef>
              <a:buFont typeface="Arial" panose="020B0604020202020204" pitchFamily="34" charset="0"/>
              <a:buChar char="•"/>
              <a:defRPr>
                <a:solidFill>
                  <a:schemeClr val="tx1"/>
                </a:solidFill>
                <a:latin typeface="Rockwell" panose="02060603020205020403" pitchFamily="18" charset="0"/>
              </a:defRPr>
            </a:lvl2pPr>
            <a:lvl3pPr marL="1143000" indent="-228600">
              <a:lnSpc>
                <a:spcPct val="120000"/>
              </a:lnSpc>
              <a:spcBef>
                <a:spcPts val="500"/>
              </a:spcBef>
              <a:buFont typeface="Arial" panose="020B0604020202020204" pitchFamily="34" charset="0"/>
              <a:buChar char="•"/>
              <a:defRPr sz="1600">
                <a:solidFill>
                  <a:schemeClr val="tx1"/>
                </a:solidFill>
                <a:latin typeface="Rockwell" panose="02060603020205020403" pitchFamily="18" charset="0"/>
              </a:defRPr>
            </a:lvl3pPr>
            <a:lvl4pPr marL="1600200" indent="-228600">
              <a:lnSpc>
                <a:spcPct val="120000"/>
              </a:lnSpc>
              <a:spcBef>
                <a:spcPts val="500"/>
              </a:spcBef>
              <a:buFont typeface="Arial" panose="020B0604020202020204" pitchFamily="34" charset="0"/>
              <a:buChar char="•"/>
              <a:defRPr sz="1400">
                <a:solidFill>
                  <a:schemeClr val="tx1"/>
                </a:solidFill>
                <a:latin typeface="Rockwell" panose="02060603020205020403" pitchFamily="18" charset="0"/>
              </a:defRPr>
            </a:lvl4pPr>
            <a:lvl5pPr marL="2057400" indent="-228600">
              <a:lnSpc>
                <a:spcPct val="120000"/>
              </a:lnSpc>
              <a:spcBef>
                <a:spcPts val="500"/>
              </a:spcBef>
              <a:buFont typeface="Arial" panose="020B0604020202020204" pitchFamily="34" charset="0"/>
              <a:buChar char="•"/>
              <a:defRPr sz="1200">
                <a:solidFill>
                  <a:schemeClr val="tx1"/>
                </a:solidFill>
                <a:latin typeface="Rockwell" panose="02060603020205020403" pitchFamily="18" charset="0"/>
              </a:defRPr>
            </a:lvl5pPr>
            <a:lvl6pPr marL="25146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6pPr>
            <a:lvl7pPr marL="29718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7pPr>
            <a:lvl8pPr marL="34290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8pPr>
            <a:lvl9pPr marL="38862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9pPr>
          </a:lstStyle>
          <a:p>
            <a:pPr>
              <a:lnSpc>
                <a:spcPct val="100000"/>
              </a:lnSpc>
              <a:spcBef>
                <a:spcPct val="0"/>
              </a:spcBef>
              <a:buFontTx/>
              <a:buNone/>
            </a:pPr>
            <a:r>
              <a:rPr lang="en-US" altLang="en-US" sz="1200" dirty="0">
                <a:latin typeface="Calibri" panose="020F0502020204030204" pitchFamily="34" charset="0"/>
                <a:cs typeface="Calibri" panose="020F0502020204030204" pitchFamily="34" charset="0"/>
              </a:rPr>
              <a:t>Cliff Hendrick</a:t>
            </a:r>
          </a:p>
        </p:txBody>
      </p:sp>
      <p:sp>
        <p:nvSpPr>
          <p:cNvPr id="2" name="TextBox 1">
            <a:extLst>
              <a:ext uri="{FF2B5EF4-FFF2-40B4-BE49-F238E27FC236}">
                <a16:creationId xmlns:a16="http://schemas.microsoft.com/office/drawing/2014/main" id="{0CDBDD47-D3BB-40F8-B829-AB076C22EFEC}"/>
              </a:ext>
            </a:extLst>
          </p:cNvPr>
          <p:cNvSpPr txBox="1"/>
          <p:nvPr/>
        </p:nvSpPr>
        <p:spPr>
          <a:xfrm>
            <a:off x="1616454" y="5562600"/>
            <a:ext cx="5955541" cy="707886"/>
          </a:xfrm>
          <a:prstGeom prst="rect">
            <a:avLst/>
          </a:prstGeom>
          <a:noFill/>
        </p:spPr>
        <p:txBody>
          <a:bodyPr wrap="none" rtlCol="0">
            <a:spAutoFit/>
          </a:bodyPr>
          <a:lstStyle/>
          <a:p>
            <a:r>
              <a:rPr lang="en-US" sz="4000" dirty="0">
                <a:solidFill>
                  <a:srgbClr val="FFFF00"/>
                </a:solidFill>
                <a:latin typeface="Calibri" panose="020F0502020204030204" pitchFamily="34" charset="0"/>
                <a:cs typeface="Calibri" panose="020F0502020204030204" pitchFamily="34" charset="0"/>
              </a:rPr>
              <a:t>Talk </a:t>
            </a:r>
            <a:r>
              <a:rPr lang="en-US" sz="4000" u="sng" dirty="0">
                <a:solidFill>
                  <a:srgbClr val="FFFF00"/>
                </a:solidFill>
                <a:latin typeface="Calibri" panose="020F0502020204030204" pitchFamily="34" charset="0"/>
                <a:cs typeface="Calibri" panose="020F0502020204030204" pitchFamily="34" charset="0"/>
              </a:rPr>
              <a:t>with them</a:t>
            </a:r>
            <a:r>
              <a:rPr lang="en-US" sz="4000" dirty="0">
                <a:solidFill>
                  <a:srgbClr val="FFFF00"/>
                </a:solidFill>
                <a:latin typeface="Calibri" panose="020F0502020204030204" pitchFamily="34" charset="0"/>
                <a:cs typeface="Calibri" panose="020F0502020204030204" pitchFamily="34" charset="0"/>
              </a:rPr>
              <a:t>, not at them</a:t>
            </a:r>
          </a:p>
        </p:txBody>
      </p:sp>
    </p:spTree>
    <p:extLst>
      <p:ext uri="{BB962C8B-B14F-4D97-AF65-F5344CB8AC3E}">
        <p14:creationId xmlns:p14="http://schemas.microsoft.com/office/powerpoint/2010/main" val="3219587057"/>
      </p:ext>
    </p:extLst>
  </p:cSld>
  <p:clrMapOvr>
    <a:masterClrMapping/>
  </p:clrMapOvr>
  <mc:AlternateContent xmlns:mc="http://schemas.openxmlformats.org/markup-compatibility/2006" xmlns:p14="http://schemas.microsoft.com/office/powerpoint/2010/main">
    <mc:Choice Requires="p14">
      <p:transition spd="slow" p14:dur="2000" advTm="29591"/>
    </mc:Choice>
    <mc:Fallback xmlns="">
      <p:transition spd="slow" advTm="29591"/>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24935E94-9E99-4A0E-BDDB-EFF9A25A5667}"/>
              </a:ext>
            </a:extLst>
          </p:cNvPr>
          <p:cNvPicPr>
            <a:picLocks noGrp="1" noChangeAspect="1"/>
          </p:cNvPicPr>
          <p:nvPr>
            <p:ph idx="1"/>
          </p:nvPr>
        </p:nvPicPr>
        <p:blipFill>
          <a:blip r:embed="rId3" cstate="print"/>
          <a:stretch>
            <a:fillRect/>
          </a:stretch>
        </p:blipFill>
        <p:spPr>
          <a:xfrm>
            <a:off x="228601" y="784086"/>
            <a:ext cx="3932158" cy="2949714"/>
          </a:xfrm>
          <a:prstGeom prst="ellipse">
            <a:avLst/>
          </a:prstGeom>
          <a:ln w="38100" cap="rnd">
            <a:solidFill>
              <a:srgbClr val="00206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 name="TextBox 1">
            <a:extLst>
              <a:ext uri="{FF2B5EF4-FFF2-40B4-BE49-F238E27FC236}">
                <a16:creationId xmlns:a16="http://schemas.microsoft.com/office/drawing/2014/main" id="{8C9C4172-F561-4E42-8F92-D5A98276F655}"/>
              </a:ext>
            </a:extLst>
          </p:cNvPr>
          <p:cNvSpPr txBox="1"/>
          <p:nvPr/>
        </p:nvSpPr>
        <p:spPr>
          <a:xfrm>
            <a:off x="36576" y="0"/>
            <a:ext cx="7393371" cy="707886"/>
          </a:xfrm>
          <a:prstGeom prst="rect">
            <a:avLst/>
          </a:prstGeom>
          <a:noFill/>
        </p:spPr>
        <p:txBody>
          <a:bodyPr wrap="none" rtlCol="0">
            <a:spAutoFit/>
          </a:bodyPr>
          <a:lstStyle/>
          <a:p>
            <a:r>
              <a:rPr lang="en-US" sz="4000" dirty="0">
                <a:solidFill>
                  <a:srgbClr val="FFFF00"/>
                </a:solidFill>
                <a:latin typeface="Calibri" panose="020F0502020204030204" pitchFamily="34" charset="0"/>
                <a:cs typeface="Calibri" panose="020F0502020204030204" pitchFamily="34" charset="0"/>
              </a:rPr>
              <a:t>Provide the </a:t>
            </a:r>
            <a:r>
              <a:rPr lang="en-US" sz="4000" u="sng" dirty="0">
                <a:solidFill>
                  <a:srgbClr val="FFFF00"/>
                </a:solidFill>
                <a:latin typeface="Calibri" panose="020F0502020204030204" pitchFamily="34" charset="0"/>
                <a:cs typeface="Calibri" panose="020F0502020204030204" pitchFamily="34" charset="0"/>
              </a:rPr>
              <a:t>tools</a:t>
            </a:r>
            <a:r>
              <a:rPr lang="en-US" sz="4000" dirty="0">
                <a:solidFill>
                  <a:srgbClr val="FFFF00"/>
                </a:solidFill>
                <a:latin typeface="Calibri" panose="020F0502020204030204" pitchFamily="34" charset="0"/>
                <a:cs typeface="Calibri" panose="020F0502020204030204" pitchFamily="34" charset="0"/>
              </a:rPr>
              <a:t> for self-discovery</a:t>
            </a:r>
          </a:p>
        </p:txBody>
      </p:sp>
      <p:pic>
        <p:nvPicPr>
          <p:cNvPr id="4" name="Picture 2" descr="C:\Users\chensley\Desktop\Photos for Presentation\Img_2223.jpg">
            <a:extLst>
              <a:ext uri="{FF2B5EF4-FFF2-40B4-BE49-F238E27FC236}">
                <a16:creationId xmlns:a16="http://schemas.microsoft.com/office/drawing/2014/main" id="{FD4787ED-9A05-4AE4-983A-8BCDA2EBA58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10000" y="2743200"/>
            <a:ext cx="4994381" cy="3745132"/>
          </a:xfrm>
          <a:prstGeom prst="rect">
            <a:avLst/>
          </a:prstGeom>
          <a:noFill/>
          <a:ln w="38100">
            <a:solidFill>
              <a:srgbClr val="002060"/>
            </a:solidFill>
            <a:miter lim="800000"/>
            <a:headEnd/>
            <a:tailEnd/>
          </a:ln>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0558EA1A-D775-45CF-8842-AD039D6EAD9B}"/>
              </a:ext>
            </a:extLst>
          </p:cNvPr>
          <p:cNvSpPr txBox="1"/>
          <p:nvPr/>
        </p:nvSpPr>
        <p:spPr>
          <a:xfrm>
            <a:off x="450313" y="5801782"/>
            <a:ext cx="3137975" cy="707886"/>
          </a:xfrm>
          <a:prstGeom prst="rect">
            <a:avLst/>
          </a:prstGeom>
          <a:noFill/>
        </p:spPr>
        <p:txBody>
          <a:bodyPr wrap="none" rtlCol="0">
            <a:spAutoFit/>
          </a:bodyPr>
          <a:lstStyle/>
          <a:p>
            <a:r>
              <a:rPr lang="en-US" sz="4000" dirty="0">
                <a:solidFill>
                  <a:srgbClr val="FFFF00"/>
                </a:solidFill>
                <a:latin typeface="Calibri" panose="020F0502020204030204" pitchFamily="34" charset="0"/>
                <a:cs typeface="Calibri" panose="020F0502020204030204" pitchFamily="34" charset="0"/>
              </a:rPr>
              <a:t>Use </a:t>
            </a:r>
            <a:r>
              <a:rPr lang="en-US" sz="4000" u="sng" dirty="0">
                <a:solidFill>
                  <a:srgbClr val="FFFF00"/>
                </a:solidFill>
                <a:latin typeface="Calibri" panose="020F0502020204030204" pitchFamily="34" charset="0"/>
                <a:cs typeface="Calibri" panose="020F0502020204030204" pitchFamily="34" charset="0"/>
              </a:rPr>
              <a:t>real</a:t>
            </a:r>
            <a:r>
              <a:rPr lang="en-US" sz="4000" dirty="0">
                <a:solidFill>
                  <a:srgbClr val="FFFF00"/>
                </a:solidFill>
                <a:latin typeface="Calibri" panose="020F0502020204030204" pitchFamily="34" charset="0"/>
                <a:cs typeface="Calibri" panose="020F0502020204030204" pitchFamily="34" charset="0"/>
              </a:rPr>
              <a:t> items</a:t>
            </a:r>
          </a:p>
        </p:txBody>
      </p:sp>
    </p:spTree>
    <p:extLst>
      <p:ext uri="{BB962C8B-B14F-4D97-AF65-F5344CB8AC3E}">
        <p14:creationId xmlns:p14="http://schemas.microsoft.com/office/powerpoint/2010/main" val="3338131137"/>
      </p:ext>
    </p:extLst>
  </p:cSld>
  <p:clrMapOvr>
    <a:masterClrMapping/>
  </p:clrMapOvr>
  <mc:AlternateContent xmlns:mc="http://schemas.openxmlformats.org/markup-compatibility/2006" xmlns:p14="http://schemas.microsoft.com/office/powerpoint/2010/main">
    <mc:Choice Requires="p14">
      <p:transition spd="slow" p14:dur="2000" advTm="20033"/>
    </mc:Choice>
    <mc:Fallback xmlns="">
      <p:transition spd="slow" advTm="20033"/>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C:\Users\chensley\Desktop\Photos for Presentation\DSC_1115.JPG">
            <a:extLst>
              <a:ext uri="{FF2B5EF4-FFF2-40B4-BE49-F238E27FC236}">
                <a16:creationId xmlns:a16="http://schemas.microsoft.com/office/drawing/2014/main" id="{516CBCF1-74CC-46B6-B470-94A561953F3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l="39783" t="36737" r="6914"/>
          <a:stretch>
            <a:fillRect/>
          </a:stretch>
        </p:blipFill>
        <p:spPr bwMode="auto">
          <a:xfrm>
            <a:off x="4038600" y="1774556"/>
            <a:ext cx="4991100" cy="3948782"/>
          </a:xfrm>
          <a:prstGeom prst="rect">
            <a:avLst/>
          </a:prstGeom>
          <a:noFill/>
          <a:ln w="38100">
            <a:solidFill>
              <a:srgbClr val="002060"/>
            </a:solidFill>
            <a:miter lim="800000"/>
            <a:headEnd/>
            <a:tailEnd/>
          </a:ln>
          <a:extLst>
            <a:ext uri="{909E8E84-426E-40DD-AFC4-6F175D3DCCD1}">
              <a14:hiddenFill xmlns:a14="http://schemas.microsoft.com/office/drawing/2010/main">
                <a:solidFill>
                  <a:srgbClr val="FFFFFF"/>
                </a:solidFill>
              </a14:hiddenFill>
            </a:ext>
          </a:extLst>
        </p:spPr>
      </p:pic>
      <p:pic>
        <p:nvPicPr>
          <p:cNvPr id="43011" name="Content Placeholder 3">
            <a:extLst>
              <a:ext uri="{FF2B5EF4-FFF2-40B4-BE49-F238E27FC236}">
                <a16:creationId xmlns:a16="http://schemas.microsoft.com/office/drawing/2014/main" id="{B48023B5-E7DA-4E64-A460-6FF2A46072C3}"/>
              </a:ext>
            </a:extLst>
          </p:cNvPr>
          <p:cNvPicPr>
            <a:picLocks noGrp="1" noChangeAspect="1"/>
          </p:cNvPicPr>
          <p:nvPr>
            <p:ph idx="1"/>
          </p:nvPr>
        </p:nvPicPr>
        <p:blipFill>
          <a:blip r:embed="rId4" cstate="print">
            <a:extLst>
              <a:ext uri="{28A0092B-C50C-407E-A947-70E740481C1C}">
                <a14:useLocalDpi xmlns:a14="http://schemas.microsoft.com/office/drawing/2010/main" val="0"/>
              </a:ext>
            </a:extLst>
          </a:blip>
          <a:srcRect l="2467" t="23785" r="19582"/>
          <a:stretch>
            <a:fillRect/>
          </a:stretch>
        </p:blipFill>
        <p:spPr bwMode="auto">
          <a:xfrm>
            <a:off x="76200" y="152400"/>
            <a:ext cx="4364182" cy="3200400"/>
          </a:xfrm>
          <a:ln w="38100">
            <a:solidFill>
              <a:srgbClr val="002060"/>
            </a:solidFill>
            <a:miter lim="800000"/>
            <a:headEnd/>
            <a:tailEnd/>
          </a:ln>
        </p:spPr>
      </p:pic>
      <p:sp>
        <p:nvSpPr>
          <p:cNvPr id="2" name="TextBox 1">
            <a:extLst>
              <a:ext uri="{FF2B5EF4-FFF2-40B4-BE49-F238E27FC236}">
                <a16:creationId xmlns:a16="http://schemas.microsoft.com/office/drawing/2014/main" id="{6E46D9E7-C5D4-4E53-A062-72E7B8C8FCB6}"/>
              </a:ext>
            </a:extLst>
          </p:cNvPr>
          <p:cNvSpPr txBox="1"/>
          <p:nvPr/>
        </p:nvSpPr>
        <p:spPr>
          <a:xfrm>
            <a:off x="634775" y="5885352"/>
            <a:ext cx="7916013" cy="707886"/>
          </a:xfrm>
          <a:prstGeom prst="rect">
            <a:avLst/>
          </a:prstGeom>
          <a:noFill/>
        </p:spPr>
        <p:txBody>
          <a:bodyPr wrap="none" rtlCol="0">
            <a:spAutoFit/>
          </a:bodyPr>
          <a:lstStyle/>
          <a:p>
            <a:r>
              <a:rPr lang="en-US" sz="4000" dirty="0">
                <a:solidFill>
                  <a:srgbClr val="FFFF00"/>
                </a:solidFill>
                <a:latin typeface="Calibri" panose="020F0502020204030204" pitchFamily="34" charset="0"/>
                <a:cs typeface="Calibri" panose="020F0502020204030204" pitchFamily="34" charset="0"/>
              </a:rPr>
              <a:t>Let </a:t>
            </a:r>
            <a:r>
              <a:rPr lang="en-US" sz="4000" u="sng" dirty="0">
                <a:solidFill>
                  <a:srgbClr val="FFFF00"/>
                </a:solidFill>
                <a:latin typeface="Calibri" panose="020F0502020204030204" pitchFamily="34" charset="0"/>
                <a:cs typeface="Calibri" panose="020F0502020204030204" pitchFamily="34" charset="0"/>
              </a:rPr>
              <a:t>them figure it out </a:t>
            </a:r>
            <a:r>
              <a:rPr lang="en-US" sz="4000" dirty="0">
                <a:solidFill>
                  <a:srgbClr val="FFFF00"/>
                </a:solidFill>
                <a:latin typeface="Calibri" panose="020F0502020204030204" pitchFamily="34" charset="0"/>
                <a:cs typeface="Calibri" panose="020F0502020204030204" pitchFamily="34" charset="0"/>
              </a:rPr>
              <a:t>– and they will!</a:t>
            </a:r>
          </a:p>
        </p:txBody>
      </p:sp>
    </p:spTree>
    <p:extLst>
      <p:ext uri="{BB962C8B-B14F-4D97-AF65-F5344CB8AC3E}">
        <p14:creationId xmlns:p14="http://schemas.microsoft.com/office/powerpoint/2010/main" val="699347622"/>
      </p:ext>
    </p:extLst>
  </p:cSld>
  <p:clrMapOvr>
    <a:masterClrMapping/>
  </p:clrMapOvr>
  <mc:AlternateContent xmlns:mc="http://schemas.openxmlformats.org/markup-compatibility/2006" xmlns:p14="http://schemas.microsoft.com/office/powerpoint/2010/main">
    <mc:Choice Requires="p14">
      <p:transition spd="slow" p14:dur="2000" advTm="14584"/>
    </mc:Choice>
    <mc:Fallback xmlns="">
      <p:transition spd="slow" advTm="14584"/>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4" descr="Latest Pics 021">
            <a:extLst>
              <a:ext uri="{FF2B5EF4-FFF2-40B4-BE49-F238E27FC236}">
                <a16:creationId xmlns:a16="http://schemas.microsoft.com/office/drawing/2014/main" id="{0614C395-6CE8-48CB-8736-A8B661168A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2075" y="1600200"/>
            <a:ext cx="6418263" cy="4813300"/>
          </a:xfrm>
          <a:prstGeom prst="rect">
            <a:avLst/>
          </a:prstGeom>
          <a:noFill/>
          <a:ln w="38100">
            <a:solidFill>
              <a:srgbClr val="002060"/>
            </a:solidFill>
            <a:miter lim="800000"/>
            <a:headEnd/>
            <a:tailEnd/>
          </a:ln>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15775F8-F7D3-4A3C-8961-F7BB6D9ABDD0}"/>
              </a:ext>
            </a:extLst>
          </p:cNvPr>
          <p:cNvSpPr txBox="1"/>
          <p:nvPr/>
        </p:nvSpPr>
        <p:spPr>
          <a:xfrm>
            <a:off x="1857033" y="476788"/>
            <a:ext cx="5428346" cy="707886"/>
          </a:xfrm>
          <a:prstGeom prst="rect">
            <a:avLst/>
          </a:prstGeom>
          <a:noFill/>
        </p:spPr>
        <p:txBody>
          <a:bodyPr wrap="none" rtlCol="0">
            <a:spAutoFit/>
          </a:bodyPr>
          <a:lstStyle/>
          <a:p>
            <a:r>
              <a:rPr lang="en-US" sz="4000" dirty="0">
                <a:solidFill>
                  <a:srgbClr val="FFFF00"/>
                </a:solidFill>
                <a:latin typeface="Calibri" panose="020F0502020204030204" pitchFamily="34" charset="0"/>
                <a:cs typeface="Calibri" panose="020F0502020204030204" pitchFamily="34" charset="0"/>
              </a:rPr>
              <a:t>Engage </a:t>
            </a:r>
            <a:r>
              <a:rPr lang="en-US" sz="4000" u="sng" dirty="0">
                <a:solidFill>
                  <a:srgbClr val="FFFF00"/>
                </a:solidFill>
                <a:latin typeface="Calibri" panose="020F0502020204030204" pitchFamily="34" charset="0"/>
                <a:cs typeface="Calibri" panose="020F0502020204030204" pitchFamily="34" charset="0"/>
              </a:rPr>
              <a:t>their parents</a:t>
            </a:r>
            <a:r>
              <a:rPr lang="en-US" sz="4000" dirty="0">
                <a:solidFill>
                  <a:srgbClr val="FFFF00"/>
                </a:solidFill>
                <a:latin typeface="Calibri" panose="020F0502020204030204" pitchFamily="34" charset="0"/>
                <a:cs typeface="Calibri" panose="020F0502020204030204" pitchFamily="34" charset="0"/>
              </a:rPr>
              <a:t>, too</a:t>
            </a:r>
          </a:p>
        </p:txBody>
      </p:sp>
    </p:spTree>
    <p:extLst>
      <p:ext uri="{BB962C8B-B14F-4D97-AF65-F5344CB8AC3E}">
        <p14:creationId xmlns:p14="http://schemas.microsoft.com/office/powerpoint/2010/main" val="1839043998"/>
      </p:ext>
    </p:extLst>
  </p:cSld>
  <p:clrMapOvr>
    <a:masterClrMapping/>
  </p:clrMapOvr>
  <mc:AlternateContent xmlns:mc="http://schemas.openxmlformats.org/markup-compatibility/2006" xmlns:p14="http://schemas.microsoft.com/office/powerpoint/2010/main">
    <mc:Choice Requires="p14">
      <p:transition spd="slow" p14:dur="2000" advTm="23052"/>
    </mc:Choice>
    <mc:Fallback xmlns="">
      <p:transition spd="slow" advTm="23052"/>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FC7961D-E4B4-4037-BB7A-523B2EAF83AD}"/>
              </a:ext>
            </a:extLst>
          </p:cNvPr>
          <p:cNvSpPr txBox="1"/>
          <p:nvPr/>
        </p:nvSpPr>
        <p:spPr>
          <a:xfrm>
            <a:off x="457200" y="3962400"/>
            <a:ext cx="8229600" cy="2246769"/>
          </a:xfrm>
          <a:prstGeom prst="rect">
            <a:avLst/>
          </a:prstGeom>
          <a:solidFill>
            <a:schemeClr val="accent6">
              <a:lumMod val="75000"/>
            </a:schemeClr>
          </a:solidFill>
          <a:ln>
            <a:solidFill>
              <a:srgbClr val="002060"/>
            </a:solidFill>
          </a:ln>
        </p:spPr>
        <p:txBody>
          <a:bodyPr wrap="square" rtlCol="0">
            <a:spAutoFit/>
          </a:bodyPr>
          <a:lstStyle/>
          <a:p>
            <a:r>
              <a:rPr lang="en-US" sz="3200" dirty="0">
                <a:solidFill>
                  <a:srgbClr val="FFFF00"/>
                </a:solidFill>
                <a:latin typeface="Calibri" panose="020F0502020204030204" pitchFamily="34" charset="0"/>
                <a:cs typeface="Calibri" panose="020F0502020204030204" pitchFamily="34" charset="0"/>
              </a:rPr>
              <a:t>At its best, interpretation: </a:t>
            </a:r>
          </a:p>
          <a:p>
            <a:endParaRPr lang="en-US" dirty="0">
              <a:latin typeface="Calibri" panose="020F0502020204030204" pitchFamily="34" charset="0"/>
              <a:cs typeface="Calibri" panose="020F0502020204030204" pitchFamily="34" charset="0"/>
            </a:endParaRPr>
          </a:p>
          <a:p>
            <a:pPr marL="342900" indent="-342900">
              <a:buAutoNum type="arabicPeriod"/>
            </a:pPr>
            <a:r>
              <a:rPr lang="en-US" dirty="0">
                <a:latin typeface="Calibri" panose="020F0502020204030204" pitchFamily="34" charset="0"/>
                <a:cs typeface="Calibri" panose="020F0502020204030204" pitchFamily="34" charset="0"/>
              </a:rPr>
              <a:t>connects the person </a:t>
            </a:r>
            <a:r>
              <a:rPr lang="en-US" b="1" dirty="0">
                <a:solidFill>
                  <a:srgbClr val="002060"/>
                </a:solidFill>
                <a:latin typeface="Calibri" panose="020F0502020204030204" pitchFamily="34" charset="0"/>
                <a:cs typeface="Calibri" panose="020F0502020204030204" pitchFamily="34" charset="0"/>
              </a:rPr>
              <a:t>emotionally</a:t>
            </a:r>
            <a:r>
              <a:rPr lang="en-US" dirty="0">
                <a:latin typeface="Calibri" panose="020F0502020204030204" pitchFamily="34" charset="0"/>
                <a:cs typeface="Calibri" panose="020F0502020204030204" pitchFamily="34" charset="0"/>
              </a:rPr>
              <a:t> to that which is being interpreted… </a:t>
            </a:r>
          </a:p>
          <a:p>
            <a:pPr marL="342900" indent="-342900">
              <a:buAutoNum type="arabicPeriod"/>
            </a:pPr>
            <a:endParaRPr lang="en-US" dirty="0">
              <a:latin typeface="Calibri" panose="020F0502020204030204" pitchFamily="34" charset="0"/>
              <a:cs typeface="Calibri" panose="020F0502020204030204" pitchFamily="34" charset="0"/>
            </a:endParaRPr>
          </a:p>
          <a:p>
            <a:pPr marL="342900" indent="-342900">
              <a:buAutoNum type="arabicPeriod"/>
            </a:pPr>
            <a:r>
              <a:rPr lang="en-US" dirty="0">
                <a:latin typeface="Calibri" panose="020F0502020204030204" pitchFamily="34" charset="0"/>
                <a:cs typeface="Calibri" panose="020F0502020204030204" pitchFamily="34" charset="0"/>
              </a:rPr>
              <a:t>uses those emotional connections to create </a:t>
            </a:r>
            <a:r>
              <a:rPr lang="en-US" b="1" dirty="0">
                <a:solidFill>
                  <a:srgbClr val="002060"/>
                </a:solidFill>
                <a:latin typeface="Calibri" panose="020F0502020204030204" pitchFamily="34" charset="0"/>
                <a:cs typeface="Calibri" panose="020F0502020204030204" pitchFamily="34" charset="0"/>
              </a:rPr>
              <a:t>caring </a:t>
            </a:r>
            <a:r>
              <a:rPr lang="en-US" dirty="0">
                <a:latin typeface="Calibri" panose="020F0502020204030204" pitchFamily="34" charset="0"/>
                <a:cs typeface="Calibri" panose="020F0502020204030204" pitchFamily="34" charset="0"/>
              </a:rPr>
              <a:t>for what is being interpreted…</a:t>
            </a:r>
          </a:p>
          <a:p>
            <a:pPr marL="342900" indent="-342900">
              <a:buAutoNum type="arabicPeriod"/>
            </a:pPr>
            <a:endParaRPr lang="en-US" dirty="0">
              <a:latin typeface="Calibri" panose="020F0502020204030204" pitchFamily="34" charset="0"/>
              <a:cs typeface="Calibri" panose="020F0502020204030204" pitchFamily="34" charset="0"/>
            </a:endParaRPr>
          </a:p>
          <a:p>
            <a:pPr marL="342900" indent="-342900">
              <a:buAutoNum type="arabicPeriod"/>
            </a:pPr>
            <a:r>
              <a:rPr lang="en-US" dirty="0">
                <a:latin typeface="Calibri" panose="020F0502020204030204" pitchFamily="34" charset="0"/>
                <a:cs typeface="Calibri" panose="020F0502020204030204" pitchFamily="34" charset="0"/>
              </a:rPr>
              <a:t>through caring, creates an </a:t>
            </a:r>
            <a:r>
              <a:rPr lang="en-US" b="1" dirty="0">
                <a:solidFill>
                  <a:srgbClr val="002060"/>
                </a:solidFill>
                <a:latin typeface="Calibri" panose="020F0502020204030204" pitchFamily="34" charset="0"/>
                <a:cs typeface="Calibri" panose="020F0502020204030204" pitchFamily="34" charset="0"/>
              </a:rPr>
              <a:t>advocate</a:t>
            </a:r>
            <a:r>
              <a:rPr lang="en-US" dirty="0">
                <a:latin typeface="Calibri" panose="020F0502020204030204" pitchFamily="34" charset="0"/>
                <a:cs typeface="Calibri" panose="020F0502020204030204" pitchFamily="34" charset="0"/>
              </a:rPr>
              <a:t> for what is being interpreted</a:t>
            </a:r>
          </a:p>
        </p:txBody>
      </p:sp>
      <p:pic>
        <p:nvPicPr>
          <p:cNvPr id="7" name="Picture 3">
            <a:extLst>
              <a:ext uri="{FF2B5EF4-FFF2-40B4-BE49-F238E27FC236}">
                <a16:creationId xmlns:a16="http://schemas.microsoft.com/office/drawing/2014/main" id="{637625B3-2273-4EF7-9EDE-137CDC1F50C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599" y="381000"/>
            <a:ext cx="4329113" cy="3043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1">
            <a:extLst>
              <a:ext uri="{FF2B5EF4-FFF2-40B4-BE49-F238E27FC236}">
                <a16:creationId xmlns:a16="http://schemas.microsoft.com/office/drawing/2014/main" id="{6C86C385-BB2B-4296-B102-F88376843F0B}"/>
              </a:ext>
            </a:extLst>
          </p:cNvPr>
          <p:cNvSpPr txBox="1">
            <a:spLocks noChangeArrowheads="1"/>
          </p:cNvSpPr>
          <p:nvPr/>
        </p:nvSpPr>
        <p:spPr bwMode="auto">
          <a:xfrm>
            <a:off x="228600" y="387458"/>
            <a:ext cx="5334000"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r>
              <a:rPr lang="en-US" altLang="en-US" sz="3600" dirty="0">
                <a:latin typeface="Calibri" panose="020F0502020204030204" pitchFamily="34" charset="0"/>
                <a:cs typeface="Calibri" panose="020F0502020204030204" pitchFamily="34" charset="0"/>
              </a:rPr>
              <a:t>So, what is…</a:t>
            </a:r>
          </a:p>
          <a:p>
            <a:pPr algn="ctr"/>
            <a:endParaRPr lang="en-US" altLang="en-US" sz="3600" dirty="0">
              <a:latin typeface="Calibri" panose="020F0502020204030204" pitchFamily="34" charset="0"/>
              <a:cs typeface="Calibri" panose="020F0502020204030204" pitchFamily="34" charset="0"/>
            </a:endParaRPr>
          </a:p>
          <a:p>
            <a:pPr algn="ctr"/>
            <a:r>
              <a:rPr lang="en-US" altLang="en-US" sz="3600" dirty="0">
                <a:latin typeface="Calibri" panose="020F0502020204030204" pitchFamily="34" charset="0"/>
                <a:cs typeface="Calibri" panose="020F0502020204030204" pitchFamily="34" charset="0"/>
              </a:rPr>
              <a:t>INTERPRETATION?</a:t>
            </a:r>
          </a:p>
        </p:txBody>
      </p:sp>
    </p:spTree>
    <p:custDataLst>
      <p:tags r:id="rId1"/>
    </p:custDataLst>
    <p:extLst>
      <p:ext uri="{BB962C8B-B14F-4D97-AF65-F5344CB8AC3E}">
        <p14:creationId xmlns:p14="http://schemas.microsoft.com/office/powerpoint/2010/main" val="3598941351"/>
      </p:ext>
    </p:extLst>
  </p:cSld>
  <p:clrMapOvr>
    <a:masterClrMapping/>
  </p:clrMapOvr>
  <mc:AlternateContent xmlns:mc="http://schemas.openxmlformats.org/markup-compatibility/2006" xmlns:p14="http://schemas.microsoft.com/office/powerpoint/2010/main">
    <mc:Choice Requires="p14">
      <p:transition spd="slow" p14:dur="2000" advTm="24589"/>
    </mc:Choice>
    <mc:Fallback xmlns="">
      <p:transition spd="slow" advTm="2458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9CCE945-CB08-4681-A2CC-C1DE9F28A30A}"/>
              </a:ext>
            </a:extLst>
          </p:cNvPr>
          <p:cNvSpPr txBox="1"/>
          <p:nvPr/>
        </p:nvSpPr>
        <p:spPr>
          <a:xfrm>
            <a:off x="1143000" y="304800"/>
            <a:ext cx="7154266" cy="707886"/>
          </a:xfrm>
          <a:prstGeom prst="rect">
            <a:avLst/>
          </a:prstGeom>
          <a:noFill/>
        </p:spPr>
        <p:txBody>
          <a:bodyPr wrap="none" rtlCol="0">
            <a:spAutoFit/>
          </a:bodyPr>
          <a:lstStyle/>
          <a:p>
            <a:r>
              <a:rPr lang="en-US" sz="4000" dirty="0">
                <a:solidFill>
                  <a:srgbClr val="FFFF00"/>
                </a:solidFill>
                <a:latin typeface="Calibri" panose="020F0502020204030204" pitchFamily="34" charset="0"/>
                <a:cs typeface="Calibri" panose="020F0502020204030204" pitchFamily="34" charset="0"/>
              </a:rPr>
              <a:t>Rediscover </a:t>
            </a:r>
            <a:r>
              <a:rPr lang="en-US" sz="4000" u="sng" dirty="0">
                <a:solidFill>
                  <a:srgbClr val="FFFF00"/>
                </a:solidFill>
                <a:latin typeface="Calibri" panose="020F0502020204030204" pitchFamily="34" charset="0"/>
                <a:cs typeface="Calibri" panose="020F0502020204030204" pitchFamily="34" charset="0"/>
              </a:rPr>
              <a:t>Your Sense of Wonder</a:t>
            </a:r>
          </a:p>
        </p:txBody>
      </p:sp>
      <p:pic>
        <p:nvPicPr>
          <p:cNvPr id="6" name="Picture 5" descr="A picture containing tree, outdoor, person, person&#10;&#10;Description automatically generated">
            <a:extLst>
              <a:ext uri="{FF2B5EF4-FFF2-40B4-BE49-F238E27FC236}">
                <a16:creationId xmlns:a16="http://schemas.microsoft.com/office/drawing/2014/main" id="{85566E54-4070-46B3-B7C1-C6451F41B72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08439" y="1314773"/>
            <a:ext cx="3927122" cy="5257800"/>
          </a:xfrm>
          <a:prstGeom prst="rect">
            <a:avLst/>
          </a:prstGeom>
          <a:ln w="38100">
            <a:solidFill>
              <a:srgbClr val="002060"/>
            </a:solidFill>
          </a:ln>
        </p:spPr>
      </p:pic>
      <p:sp>
        <p:nvSpPr>
          <p:cNvPr id="7" name="TextBox 6">
            <a:extLst>
              <a:ext uri="{FF2B5EF4-FFF2-40B4-BE49-F238E27FC236}">
                <a16:creationId xmlns:a16="http://schemas.microsoft.com/office/drawing/2014/main" id="{F6518736-7684-4BED-B257-1F34148307EA}"/>
              </a:ext>
            </a:extLst>
          </p:cNvPr>
          <p:cNvSpPr txBox="1"/>
          <p:nvPr/>
        </p:nvSpPr>
        <p:spPr>
          <a:xfrm>
            <a:off x="2608439" y="6264796"/>
            <a:ext cx="1732334" cy="307777"/>
          </a:xfrm>
          <a:prstGeom prst="rect">
            <a:avLst/>
          </a:prstGeom>
          <a:noFill/>
        </p:spPr>
        <p:txBody>
          <a:bodyPr wrap="none" rtlCol="0">
            <a:spAutoFit/>
          </a:bodyPr>
          <a:lstStyle/>
          <a:p>
            <a:r>
              <a:rPr lang="en-US" sz="1400" dirty="0">
                <a:latin typeface="Calibri" panose="020F0502020204030204" pitchFamily="34" charset="0"/>
                <a:cs typeface="Calibri" panose="020F0502020204030204" pitchFamily="34" charset="0"/>
              </a:rPr>
              <a:t>John Prentice, AAMN</a:t>
            </a:r>
          </a:p>
        </p:txBody>
      </p:sp>
      <p:sp>
        <p:nvSpPr>
          <p:cNvPr id="5" name="TextBox 4">
            <a:extLst>
              <a:ext uri="{FF2B5EF4-FFF2-40B4-BE49-F238E27FC236}">
                <a16:creationId xmlns:a16="http://schemas.microsoft.com/office/drawing/2014/main" id="{C73BCF4F-17B5-4B2E-9B34-5956D9D85F9E}"/>
              </a:ext>
            </a:extLst>
          </p:cNvPr>
          <p:cNvSpPr txBox="1"/>
          <p:nvPr/>
        </p:nvSpPr>
        <p:spPr>
          <a:xfrm>
            <a:off x="6705600" y="5845314"/>
            <a:ext cx="2400914" cy="707886"/>
          </a:xfrm>
          <a:prstGeom prst="rect">
            <a:avLst/>
          </a:prstGeom>
          <a:noFill/>
        </p:spPr>
        <p:txBody>
          <a:bodyPr wrap="none" rtlCol="0">
            <a:spAutoFit/>
          </a:bodyPr>
          <a:lstStyle/>
          <a:p>
            <a:r>
              <a:rPr lang="en-US" sz="4000" dirty="0">
                <a:solidFill>
                  <a:srgbClr val="FFFF00"/>
                </a:solidFill>
                <a:latin typeface="Calibri" panose="020F0502020204030204" pitchFamily="34" charset="0"/>
                <a:cs typeface="Calibri" panose="020F0502020204030204" pitchFamily="34" charset="0"/>
              </a:rPr>
              <a:t>Have </a:t>
            </a:r>
            <a:r>
              <a:rPr lang="en-US" sz="4000" u="sng" dirty="0">
                <a:solidFill>
                  <a:srgbClr val="FFFF00"/>
                </a:solidFill>
                <a:latin typeface="Calibri" panose="020F0502020204030204" pitchFamily="34" charset="0"/>
                <a:cs typeface="Calibri" panose="020F0502020204030204" pitchFamily="34" charset="0"/>
              </a:rPr>
              <a:t>FUN</a:t>
            </a:r>
            <a:r>
              <a:rPr lang="en-US" sz="4000" dirty="0">
                <a:solidFill>
                  <a:srgbClr val="FFFF00"/>
                </a:solidFill>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663598135"/>
      </p:ext>
    </p:extLst>
  </p:cSld>
  <p:clrMapOvr>
    <a:masterClrMapping/>
  </p:clrMapOvr>
  <mc:AlternateContent xmlns:mc="http://schemas.openxmlformats.org/markup-compatibility/2006" xmlns:p14="http://schemas.microsoft.com/office/powerpoint/2010/main">
    <mc:Choice Requires="p14">
      <p:transition spd="slow" p14:dur="2000" advTm="15071"/>
    </mc:Choice>
    <mc:Fallback xmlns="">
      <p:transition spd="slow" advTm="15071"/>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3">
            <a:extLst>
              <a:ext uri="{FF2B5EF4-FFF2-40B4-BE49-F238E27FC236}">
                <a16:creationId xmlns:a16="http://schemas.microsoft.com/office/drawing/2014/main" id="{308B6ABE-D10E-4450-87D9-B28EDF928A41}"/>
              </a:ext>
            </a:extLst>
          </p:cNvPr>
          <p:cNvSpPr>
            <a:spLocks noChangeArrowheads="1"/>
          </p:cNvSpPr>
          <p:nvPr/>
        </p:nvSpPr>
        <p:spPr bwMode="auto">
          <a:xfrm>
            <a:off x="1066800" y="1256362"/>
            <a:ext cx="7696200" cy="2071977"/>
          </a:xfrm>
          <a:prstGeom prst="rect">
            <a:avLst/>
          </a:prstGeom>
          <a:noFill/>
          <a:ln>
            <a:noFill/>
          </a:ln>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lnSpc>
                <a:spcPct val="80000"/>
              </a:lnSpc>
              <a:defRPr/>
            </a:pPr>
            <a:r>
              <a:rPr lang="en-US" altLang="en-US" sz="3200" b="1" dirty="0">
                <a:solidFill>
                  <a:srgbClr val="00B0F0"/>
                </a:solidFill>
                <a:latin typeface="Calibri" panose="020F0502020204030204" pitchFamily="34" charset="0"/>
                <a:cs typeface="Calibri" panose="020F0502020204030204" pitchFamily="34" charset="0"/>
              </a:rPr>
              <a:t>Passion</a:t>
            </a:r>
            <a:r>
              <a:rPr lang="en-US" altLang="en-US" sz="3200" dirty="0">
                <a:solidFill>
                  <a:srgbClr val="FFFF00"/>
                </a:solidFill>
                <a:latin typeface="Calibri" panose="020F0502020204030204" pitchFamily="34" charset="0"/>
                <a:cs typeface="Calibri" panose="020F0502020204030204" pitchFamily="34" charset="0"/>
              </a:rPr>
              <a:t> </a:t>
            </a:r>
            <a:r>
              <a:rPr lang="en-US" altLang="en-US" sz="3200" dirty="0">
                <a:latin typeface="Calibri" panose="020F0502020204030204" pitchFamily="34" charset="0"/>
                <a:cs typeface="Calibri" panose="020F0502020204030204" pitchFamily="34" charset="0"/>
              </a:rPr>
              <a:t>is the essential ingredient for powerful and effective interpretation – passion for the resource and for those people who come to be inspired by the same.  </a:t>
            </a:r>
          </a:p>
          <a:p>
            <a:pPr eaLnBrk="1" hangingPunct="1">
              <a:lnSpc>
                <a:spcPct val="80000"/>
              </a:lnSpc>
              <a:defRPr/>
            </a:pPr>
            <a:r>
              <a:rPr lang="en-US" altLang="en-US" sz="3200" dirty="0">
                <a:latin typeface="Calibri" panose="020F0502020204030204" pitchFamily="34" charset="0"/>
                <a:cs typeface="Calibri" panose="020F0502020204030204" pitchFamily="34" charset="0"/>
              </a:rPr>
              <a:t>					           </a:t>
            </a:r>
            <a:r>
              <a:rPr lang="en-US" altLang="en-US" sz="2000" dirty="0">
                <a:latin typeface="Calibri" panose="020F0502020204030204" pitchFamily="34" charset="0"/>
                <a:cs typeface="Calibri" panose="020F0502020204030204" pitchFamily="34" charset="0"/>
              </a:rPr>
              <a:t>- Beck and Cable</a:t>
            </a:r>
          </a:p>
        </p:txBody>
      </p:sp>
      <p:sp>
        <p:nvSpPr>
          <p:cNvPr id="5" name="TextBox 4">
            <a:extLst>
              <a:ext uri="{FF2B5EF4-FFF2-40B4-BE49-F238E27FC236}">
                <a16:creationId xmlns:a16="http://schemas.microsoft.com/office/drawing/2014/main" id="{C7E688C1-AC69-48E1-A617-C2475235FFF9}"/>
              </a:ext>
            </a:extLst>
          </p:cNvPr>
          <p:cNvSpPr txBox="1"/>
          <p:nvPr/>
        </p:nvSpPr>
        <p:spPr>
          <a:xfrm>
            <a:off x="245390" y="-366601"/>
            <a:ext cx="3759940" cy="1200329"/>
          </a:xfrm>
          <a:prstGeom prst="rect">
            <a:avLst/>
          </a:prstGeom>
          <a:noFill/>
        </p:spPr>
        <p:txBody>
          <a:bodyPr wrap="none">
            <a:spAutoFit/>
          </a:bodyPr>
          <a:lstStyle/>
          <a:p>
            <a:pPr>
              <a:defRPr/>
            </a:pPr>
            <a:endParaRPr lang="en-US" sz="3600" dirty="0">
              <a:latin typeface="Calibri" panose="020F0502020204030204" pitchFamily="34" charset="0"/>
              <a:cs typeface="Calibri" panose="020F0502020204030204" pitchFamily="34" charset="0"/>
            </a:endParaRPr>
          </a:p>
          <a:p>
            <a:pPr>
              <a:defRPr/>
            </a:pPr>
            <a:r>
              <a:rPr lang="en-US" sz="3600" dirty="0">
                <a:solidFill>
                  <a:srgbClr val="FFFF00"/>
                </a:solidFill>
                <a:latin typeface="Calibri" panose="020F0502020204030204" pitchFamily="34" charset="0"/>
                <a:cs typeface="Calibri" panose="020F0502020204030204" pitchFamily="34" charset="0"/>
              </a:rPr>
              <a:t>The Gift of Passion</a:t>
            </a:r>
          </a:p>
        </p:txBody>
      </p:sp>
      <p:pic>
        <p:nvPicPr>
          <p:cNvPr id="165892" name="Picture 1">
            <a:extLst>
              <a:ext uri="{FF2B5EF4-FFF2-40B4-BE49-F238E27FC236}">
                <a16:creationId xmlns:a16="http://schemas.microsoft.com/office/drawing/2014/main" id="{803B4AAB-1AC7-4CFD-83D7-CCDD093A2A49}"/>
              </a:ext>
            </a:extLst>
          </p:cNvPr>
          <p:cNvPicPr>
            <a:picLocks noChangeAspect="1"/>
          </p:cNvPicPr>
          <p:nvPr/>
        </p:nvPicPr>
        <p:blipFill>
          <a:blip r:embed="rId2">
            <a:extLst>
              <a:ext uri="{28A0092B-C50C-407E-A947-70E740481C1C}">
                <a14:useLocalDpi xmlns:a14="http://schemas.microsoft.com/office/drawing/2010/main" val="0"/>
              </a:ext>
            </a:extLst>
          </a:blip>
          <a:srcRect b="20670"/>
          <a:stretch>
            <a:fillRect/>
          </a:stretch>
        </p:blipFill>
        <p:spPr bwMode="auto">
          <a:xfrm>
            <a:off x="228600" y="3301959"/>
            <a:ext cx="5363971" cy="3190875"/>
          </a:xfrm>
          <a:prstGeom prst="rect">
            <a:avLst/>
          </a:prstGeom>
          <a:noFill/>
          <a:ln w="38100">
            <a:solidFill>
              <a:srgbClr val="002060"/>
            </a:solidFill>
            <a:miter lim="800000"/>
            <a:headEnd/>
            <a:tailEnd/>
          </a:ln>
          <a:extLst>
            <a:ext uri="{909E8E84-426E-40DD-AFC4-6F175D3DCCD1}">
              <a14:hiddenFill xmlns:a14="http://schemas.microsoft.com/office/drawing/2010/main">
                <a:solidFill>
                  <a:srgbClr val="FFFFFF"/>
                </a:solidFill>
              </a14:hiddenFill>
            </a:ext>
          </a:extLst>
        </p:spPr>
      </p:pic>
      <p:sp>
        <p:nvSpPr>
          <p:cNvPr id="158725" name="TextBox 1">
            <a:extLst>
              <a:ext uri="{FF2B5EF4-FFF2-40B4-BE49-F238E27FC236}">
                <a16:creationId xmlns:a16="http://schemas.microsoft.com/office/drawing/2014/main" id="{3CC71172-6266-404D-8D91-FA6D0BBEEA73}"/>
              </a:ext>
            </a:extLst>
          </p:cNvPr>
          <p:cNvSpPr txBox="1">
            <a:spLocks noChangeArrowheads="1"/>
          </p:cNvSpPr>
          <p:nvPr/>
        </p:nvSpPr>
        <p:spPr bwMode="auto">
          <a:xfrm>
            <a:off x="3733800" y="6492834"/>
            <a:ext cx="1914178" cy="338554"/>
          </a:xfrm>
          <a:prstGeom prst="rect">
            <a:avLst/>
          </a:prstGeom>
          <a:noFill/>
          <a:ln>
            <a:noFill/>
          </a:ln>
        </p:spPr>
        <p:txBody>
          <a:bodyPr wrap="non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defRPr/>
            </a:pPr>
            <a:r>
              <a:rPr lang="en-US" altLang="en-US" sz="1600" dirty="0">
                <a:latin typeface="Calibri" panose="020F0502020204030204" pitchFamily="34" charset="0"/>
                <a:cs typeface="Calibri" panose="020F0502020204030204" pitchFamily="34" charset="0"/>
              </a:rPr>
              <a:t>Cathy Downs, HCMN</a:t>
            </a:r>
          </a:p>
        </p:txBody>
      </p:sp>
    </p:spTree>
    <p:extLst>
      <p:ext uri="{BB962C8B-B14F-4D97-AF65-F5344CB8AC3E}">
        <p14:creationId xmlns:p14="http://schemas.microsoft.com/office/powerpoint/2010/main" val="1121230961"/>
      </p:ext>
    </p:extLst>
  </p:cSld>
  <p:clrMapOvr>
    <a:masterClrMapping/>
  </p:clrMapOvr>
  <mc:AlternateContent xmlns:mc="http://schemas.openxmlformats.org/markup-compatibility/2006" xmlns:p14="http://schemas.microsoft.com/office/powerpoint/2010/main">
    <mc:Choice Requires="p14">
      <p:transition spd="slow" p14:dur="2000" advTm="33891"/>
    </mc:Choice>
    <mc:Fallback xmlns="">
      <p:transition spd="slow" advTm="33891"/>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7CCEC88-06B3-41AC-A0E7-2BA738D7D723}"/>
              </a:ext>
            </a:extLst>
          </p:cNvPr>
          <p:cNvSpPr txBox="1">
            <a:spLocks noChangeArrowheads="1"/>
          </p:cNvSpPr>
          <p:nvPr/>
        </p:nvSpPr>
        <p:spPr bwMode="auto">
          <a:xfrm>
            <a:off x="419100" y="1066800"/>
            <a:ext cx="8305800" cy="4154984"/>
          </a:xfrm>
          <a:prstGeom prst="rect">
            <a:avLst/>
          </a:prstGeom>
          <a:noFill/>
          <a:ln>
            <a:noFill/>
          </a:ln>
        </p:spPr>
        <p:txBody>
          <a:bodyPr>
            <a:spAutoFit/>
          </a:bodyPr>
          <a:lstStyle>
            <a:lvl1pPr>
              <a:lnSpc>
                <a:spcPct val="120000"/>
              </a:lnSpc>
              <a:spcBef>
                <a:spcPts val="1000"/>
              </a:spcBef>
              <a:buFont typeface="Arial" panose="020B0604020202020204" pitchFamily="34" charset="0"/>
              <a:buChar char="•"/>
              <a:defRPr sz="2000">
                <a:solidFill>
                  <a:schemeClr val="tx1"/>
                </a:solidFill>
                <a:latin typeface="Rockwell" panose="02060603020205020403" pitchFamily="18" charset="0"/>
              </a:defRPr>
            </a:lvl1pPr>
            <a:lvl2pPr marL="742950" indent="-285750">
              <a:lnSpc>
                <a:spcPct val="120000"/>
              </a:lnSpc>
              <a:spcBef>
                <a:spcPts val="500"/>
              </a:spcBef>
              <a:buFont typeface="Arial" panose="020B0604020202020204" pitchFamily="34" charset="0"/>
              <a:buChar char="•"/>
              <a:defRPr>
                <a:solidFill>
                  <a:schemeClr val="tx1"/>
                </a:solidFill>
                <a:latin typeface="Rockwell" panose="02060603020205020403" pitchFamily="18" charset="0"/>
              </a:defRPr>
            </a:lvl2pPr>
            <a:lvl3pPr marL="1143000" indent="-228600">
              <a:lnSpc>
                <a:spcPct val="120000"/>
              </a:lnSpc>
              <a:spcBef>
                <a:spcPts val="500"/>
              </a:spcBef>
              <a:buFont typeface="Arial" panose="020B0604020202020204" pitchFamily="34" charset="0"/>
              <a:buChar char="•"/>
              <a:defRPr sz="1600">
                <a:solidFill>
                  <a:schemeClr val="tx1"/>
                </a:solidFill>
                <a:latin typeface="Rockwell" panose="02060603020205020403" pitchFamily="18" charset="0"/>
              </a:defRPr>
            </a:lvl3pPr>
            <a:lvl4pPr marL="1600200" indent="-228600">
              <a:lnSpc>
                <a:spcPct val="120000"/>
              </a:lnSpc>
              <a:spcBef>
                <a:spcPts val="500"/>
              </a:spcBef>
              <a:buFont typeface="Arial" panose="020B0604020202020204" pitchFamily="34" charset="0"/>
              <a:buChar char="•"/>
              <a:defRPr sz="1400">
                <a:solidFill>
                  <a:schemeClr val="tx1"/>
                </a:solidFill>
                <a:latin typeface="Rockwell" panose="02060603020205020403" pitchFamily="18" charset="0"/>
              </a:defRPr>
            </a:lvl4pPr>
            <a:lvl5pPr marL="2057400" indent="-228600">
              <a:lnSpc>
                <a:spcPct val="120000"/>
              </a:lnSpc>
              <a:spcBef>
                <a:spcPts val="500"/>
              </a:spcBef>
              <a:buFont typeface="Arial" panose="020B0604020202020204" pitchFamily="34" charset="0"/>
              <a:buChar char="•"/>
              <a:defRPr sz="1200">
                <a:solidFill>
                  <a:schemeClr val="tx1"/>
                </a:solidFill>
                <a:latin typeface="Rockwell" panose="02060603020205020403" pitchFamily="18" charset="0"/>
              </a:defRPr>
            </a:lvl5pPr>
            <a:lvl6pPr marL="25146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6pPr>
            <a:lvl7pPr marL="29718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7pPr>
            <a:lvl8pPr marL="34290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8pPr>
            <a:lvl9pPr marL="38862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9pPr>
          </a:lstStyle>
          <a:p>
            <a:pPr>
              <a:lnSpc>
                <a:spcPct val="100000"/>
              </a:lnSpc>
              <a:spcBef>
                <a:spcPct val="0"/>
              </a:spcBef>
              <a:buFontTx/>
              <a:buNone/>
              <a:defRPr/>
            </a:pPr>
            <a:r>
              <a:rPr lang="en-US" altLang="en-US" sz="2400" dirty="0">
                <a:latin typeface="Calibri" panose="020F0502020204030204" pitchFamily="34" charset="0"/>
                <a:cs typeface="Calibri" panose="020F0502020204030204" pitchFamily="34" charset="0"/>
              </a:rPr>
              <a:t>If you </a:t>
            </a:r>
            <a:r>
              <a:rPr lang="en-US" altLang="en-US" sz="2400" dirty="0">
                <a:solidFill>
                  <a:srgbClr val="00B0F0"/>
                </a:solidFill>
                <a:latin typeface="Calibri" panose="020F0502020204030204" pitchFamily="34" charset="0"/>
                <a:cs typeface="Calibri" panose="020F0502020204030204" pitchFamily="34" charset="0"/>
              </a:rPr>
              <a:t>love</a:t>
            </a:r>
            <a:r>
              <a:rPr lang="en-US" altLang="en-US" sz="2400" dirty="0">
                <a:latin typeface="Calibri" panose="020F0502020204030204" pitchFamily="34" charset="0"/>
                <a:cs typeface="Calibri" panose="020F0502020204030204" pitchFamily="34" charset="0"/>
              </a:rPr>
              <a:t> the thing you interpret, and </a:t>
            </a:r>
            <a:r>
              <a:rPr lang="en-US" altLang="en-US" sz="2400" dirty="0">
                <a:solidFill>
                  <a:srgbClr val="00B0F0"/>
                </a:solidFill>
                <a:latin typeface="Calibri" panose="020F0502020204030204" pitchFamily="34" charset="0"/>
                <a:cs typeface="Calibri" panose="020F0502020204030204" pitchFamily="34" charset="0"/>
              </a:rPr>
              <a:t>love</a:t>
            </a:r>
            <a:r>
              <a:rPr lang="en-US" altLang="en-US" sz="2400" dirty="0">
                <a:latin typeface="Calibri" panose="020F0502020204030204" pitchFamily="34" charset="0"/>
                <a:cs typeface="Calibri" panose="020F0502020204030204" pitchFamily="34" charset="0"/>
              </a:rPr>
              <a:t> the people who come to enjoy it, you need commit nothing to memory. For, if you </a:t>
            </a:r>
            <a:r>
              <a:rPr lang="en-US" altLang="en-US" sz="2400" dirty="0">
                <a:solidFill>
                  <a:srgbClr val="00B0F0"/>
                </a:solidFill>
                <a:latin typeface="Calibri" panose="020F0502020204030204" pitchFamily="34" charset="0"/>
                <a:cs typeface="Calibri" panose="020F0502020204030204" pitchFamily="34" charset="0"/>
              </a:rPr>
              <a:t>love</a:t>
            </a:r>
            <a:r>
              <a:rPr lang="en-US" altLang="en-US" sz="2400" dirty="0">
                <a:latin typeface="Calibri" panose="020F0502020204030204" pitchFamily="34" charset="0"/>
                <a:cs typeface="Calibri" panose="020F0502020204030204" pitchFamily="34" charset="0"/>
              </a:rPr>
              <a:t> the thing, you not only have taken the pains to understand it to the limit of your capacity, but you also feel its special beauty in the general richness of life’s beauty.”</a:t>
            </a:r>
          </a:p>
          <a:p>
            <a:pPr>
              <a:lnSpc>
                <a:spcPct val="100000"/>
              </a:lnSpc>
              <a:spcBef>
                <a:spcPct val="0"/>
              </a:spcBef>
              <a:buFontTx/>
              <a:buNone/>
              <a:defRPr/>
            </a:pPr>
            <a:endParaRPr lang="en-US" altLang="en-US" sz="2400" dirty="0">
              <a:latin typeface="Calibri" panose="020F0502020204030204" pitchFamily="34" charset="0"/>
              <a:cs typeface="Calibri" panose="020F0502020204030204" pitchFamily="34" charset="0"/>
            </a:endParaRPr>
          </a:p>
          <a:p>
            <a:pPr>
              <a:lnSpc>
                <a:spcPct val="100000"/>
              </a:lnSpc>
              <a:spcBef>
                <a:spcPct val="0"/>
              </a:spcBef>
              <a:buFontTx/>
              <a:buNone/>
              <a:defRPr/>
            </a:pPr>
            <a:r>
              <a:rPr lang="en-US" altLang="en-US" sz="2400" dirty="0">
                <a:latin typeface="Calibri" panose="020F0502020204030204" pitchFamily="34" charset="0"/>
                <a:cs typeface="Calibri" panose="020F0502020204030204" pitchFamily="34" charset="0"/>
              </a:rPr>
              <a:t>“. . . the six principles with which I began this book may be after all…a single principle. </a:t>
            </a:r>
          </a:p>
          <a:p>
            <a:pPr>
              <a:lnSpc>
                <a:spcPct val="100000"/>
              </a:lnSpc>
              <a:spcBef>
                <a:spcPct val="0"/>
              </a:spcBef>
              <a:buFontTx/>
              <a:buNone/>
              <a:defRPr/>
            </a:pPr>
            <a:r>
              <a:rPr lang="en-US" altLang="en-US" sz="2400" dirty="0">
                <a:latin typeface="Calibri" panose="020F0502020204030204" pitchFamily="34" charset="0"/>
                <a:cs typeface="Calibri" panose="020F0502020204030204" pitchFamily="34" charset="0"/>
              </a:rPr>
              <a:t>If this should be so, I feel certain</a:t>
            </a:r>
          </a:p>
          <a:p>
            <a:pPr>
              <a:lnSpc>
                <a:spcPct val="100000"/>
              </a:lnSpc>
              <a:spcBef>
                <a:spcPct val="0"/>
              </a:spcBef>
              <a:buFontTx/>
              <a:buNone/>
              <a:defRPr/>
            </a:pPr>
            <a:r>
              <a:rPr lang="en-US" altLang="en-US" sz="2400" dirty="0">
                <a:latin typeface="Calibri" panose="020F0502020204030204" pitchFamily="34" charset="0"/>
                <a:cs typeface="Calibri" panose="020F0502020204030204" pitchFamily="34" charset="0"/>
              </a:rPr>
              <a:t> that the single principle must </a:t>
            </a:r>
          </a:p>
          <a:p>
            <a:pPr>
              <a:lnSpc>
                <a:spcPct val="100000"/>
              </a:lnSpc>
              <a:spcBef>
                <a:spcPct val="0"/>
              </a:spcBef>
              <a:buFontTx/>
              <a:buNone/>
              <a:defRPr/>
            </a:pPr>
            <a:r>
              <a:rPr lang="en-US" altLang="en-US" sz="2400" dirty="0">
                <a:latin typeface="Calibri" panose="020F0502020204030204" pitchFamily="34" charset="0"/>
                <a:cs typeface="Calibri" panose="020F0502020204030204" pitchFamily="34" charset="0"/>
              </a:rPr>
              <a:t>be . . . </a:t>
            </a:r>
            <a:r>
              <a:rPr lang="en-US" altLang="en-US" sz="2400" b="1" dirty="0">
                <a:solidFill>
                  <a:srgbClr val="00B0F0"/>
                </a:solidFill>
                <a:latin typeface="Calibri" panose="020F0502020204030204" pitchFamily="34" charset="0"/>
                <a:cs typeface="Calibri" panose="020F0502020204030204" pitchFamily="34" charset="0"/>
              </a:rPr>
              <a:t>love</a:t>
            </a:r>
            <a:r>
              <a:rPr lang="en-US" altLang="en-US" sz="2400" dirty="0">
                <a:latin typeface="Calibri" panose="020F0502020204030204" pitchFamily="34" charset="0"/>
                <a:cs typeface="Calibri" panose="020F0502020204030204" pitchFamily="34" charset="0"/>
              </a:rPr>
              <a:t>.”</a:t>
            </a:r>
          </a:p>
        </p:txBody>
      </p:sp>
      <p:sp>
        <p:nvSpPr>
          <p:cNvPr id="41988" name="TextBox 3">
            <a:extLst>
              <a:ext uri="{FF2B5EF4-FFF2-40B4-BE49-F238E27FC236}">
                <a16:creationId xmlns:a16="http://schemas.microsoft.com/office/drawing/2014/main" id="{DBB72C74-62BB-40FC-A182-DD12115E15FC}"/>
              </a:ext>
            </a:extLst>
          </p:cNvPr>
          <p:cNvSpPr txBox="1">
            <a:spLocks noChangeArrowheads="1"/>
          </p:cNvSpPr>
          <p:nvPr/>
        </p:nvSpPr>
        <p:spPr bwMode="auto">
          <a:xfrm>
            <a:off x="3048000" y="5189496"/>
            <a:ext cx="1787028" cy="369332"/>
          </a:xfrm>
          <a:prstGeom prst="rect">
            <a:avLst/>
          </a:prstGeom>
          <a:noFill/>
          <a:ln>
            <a:noFill/>
          </a:ln>
        </p:spPr>
        <p:txBody>
          <a:bodyPr wrap="none">
            <a:spAutoFit/>
          </a:bodyPr>
          <a:lstStyle>
            <a:lvl1pPr>
              <a:lnSpc>
                <a:spcPct val="120000"/>
              </a:lnSpc>
              <a:spcBef>
                <a:spcPts val="1000"/>
              </a:spcBef>
              <a:buFont typeface="Arial" panose="020B0604020202020204" pitchFamily="34" charset="0"/>
              <a:buChar char="•"/>
              <a:defRPr sz="2000">
                <a:solidFill>
                  <a:schemeClr val="tx1"/>
                </a:solidFill>
                <a:latin typeface="Rockwell" panose="02060603020205020403" pitchFamily="18" charset="0"/>
              </a:defRPr>
            </a:lvl1pPr>
            <a:lvl2pPr marL="742950" indent="-285750">
              <a:lnSpc>
                <a:spcPct val="120000"/>
              </a:lnSpc>
              <a:spcBef>
                <a:spcPts val="500"/>
              </a:spcBef>
              <a:buFont typeface="Arial" panose="020B0604020202020204" pitchFamily="34" charset="0"/>
              <a:buChar char="•"/>
              <a:defRPr>
                <a:solidFill>
                  <a:schemeClr val="tx1"/>
                </a:solidFill>
                <a:latin typeface="Rockwell" panose="02060603020205020403" pitchFamily="18" charset="0"/>
              </a:defRPr>
            </a:lvl2pPr>
            <a:lvl3pPr marL="1143000" indent="-228600">
              <a:lnSpc>
                <a:spcPct val="120000"/>
              </a:lnSpc>
              <a:spcBef>
                <a:spcPts val="500"/>
              </a:spcBef>
              <a:buFont typeface="Arial" panose="020B0604020202020204" pitchFamily="34" charset="0"/>
              <a:buChar char="•"/>
              <a:defRPr sz="1600">
                <a:solidFill>
                  <a:schemeClr val="tx1"/>
                </a:solidFill>
                <a:latin typeface="Rockwell" panose="02060603020205020403" pitchFamily="18" charset="0"/>
              </a:defRPr>
            </a:lvl3pPr>
            <a:lvl4pPr marL="1600200" indent="-228600">
              <a:lnSpc>
                <a:spcPct val="120000"/>
              </a:lnSpc>
              <a:spcBef>
                <a:spcPts val="500"/>
              </a:spcBef>
              <a:buFont typeface="Arial" panose="020B0604020202020204" pitchFamily="34" charset="0"/>
              <a:buChar char="•"/>
              <a:defRPr sz="1400">
                <a:solidFill>
                  <a:schemeClr val="tx1"/>
                </a:solidFill>
                <a:latin typeface="Rockwell" panose="02060603020205020403" pitchFamily="18" charset="0"/>
              </a:defRPr>
            </a:lvl4pPr>
            <a:lvl5pPr marL="2057400" indent="-228600">
              <a:lnSpc>
                <a:spcPct val="120000"/>
              </a:lnSpc>
              <a:spcBef>
                <a:spcPts val="500"/>
              </a:spcBef>
              <a:buFont typeface="Arial" panose="020B0604020202020204" pitchFamily="34" charset="0"/>
              <a:buChar char="•"/>
              <a:defRPr sz="1200">
                <a:solidFill>
                  <a:schemeClr val="tx1"/>
                </a:solidFill>
                <a:latin typeface="Rockwell" panose="02060603020205020403" pitchFamily="18" charset="0"/>
              </a:defRPr>
            </a:lvl5pPr>
            <a:lvl6pPr marL="25146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6pPr>
            <a:lvl7pPr marL="29718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7pPr>
            <a:lvl8pPr marL="34290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8pPr>
            <a:lvl9pPr marL="38862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9pPr>
          </a:lstStyle>
          <a:p>
            <a:pPr>
              <a:lnSpc>
                <a:spcPct val="100000"/>
              </a:lnSpc>
              <a:spcBef>
                <a:spcPct val="0"/>
              </a:spcBef>
              <a:buFontTx/>
              <a:buNone/>
              <a:defRPr/>
            </a:pPr>
            <a:r>
              <a:rPr lang="en-US" altLang="en-US" sz="1800" dirty="0">
                <a:latin typeface="Calibri" panose="020F0502020204030204" pitchFamily="34" charset="0"/>
                <a:cs typeface="Calibri" panose="020F0502020204030204" pitchFamily="34" charset="0"/>
              </a:rPr>
              <a:t>- Freeman Tilden</a:t>
            </a:r>
          </a:p>
        </p:txBody>
      </p:sp>
      <p:pic>
        <p:nvPicPr>
          <p:cNvPr id="6" name="Picture 2" descr="H:\Bird Banding\Bird Banding 1.12.2013\DSC_0334[1].JPG">
            <a:extLst>
              <a:ext uri="{FF2B5EF4-FFF2-40B4-BE49-F238E27FC236}">
                <a16:creationId xmlns:a16="http://schemas.microsoft.com/office/drawing/2014/main" id="{887ECD81-9AB3-4D81-8BE7-D032DB7A42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1112"/>
          <a:stretch>
            <a:fillRect/>
          </a:stretch>
        </p:blipFill>
        <p:spPr bwMode="auto">
          <a:xfrm>
            <a:off x="5324878" y="4214450"/>
            <a:ext cx="3581400" cy="2417763"/>
          </a:xfrm>
          <a:prstGeom prst="rect">
            <a:avLst/>
          </a:prstGeom>
          <a:noFill/>
          <a:ln w="57150">
            <a:solidFill>
              <a:srgbClr val="002060"/>
            </a:solidFill>
            <a:miter lim="800000"/>
            <a:headEnd/>
            <a:tailEnd/>
          </a:ln>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539A49B-3C8E-4154-9FAD-DE34F836A5ED}"/>
              </a:ext>
            </a:extLst>
          </p:cNvPr>
          <p:cNvSpPr txBox="1"/>
          <p:nvPr/>
        </p:nvSpPr>
        <p:spPr>
          <a:xfrm>
            <a:off x="76200" y="152400"/>
            <a:ext cx="4645054" cy="646331"/>
          </a:xfrm>
          <a:prstGeom prst="rect">
            <a:avLst/>
          </a:prstGeom>
          <a:noFill/>
        </p:spPr>
        <p:txBody>
          <a:bodyPr wrap="none" rtlCol="0">
            <a:spAutoFit/>
          </a:bodyPr>
          <a:lstStyle/>
          <a:p>
            <a:r>
              <a:rPr lang="en-US" sz="3600" dirty="0">
                <a:solidFill>
                  <a:srgbClr val="FFFF00"/>
                </a:solidFill>
                <a:latin typeface="Calibri" panose="020F0502020204030204" pitchFamily="34" charset="0"/>
                <a:cs typeface="Calibri" panose="020F0502020204030204" pitchFamily="34" charset="0"/>
              </a:rPr>
              <a:t>The Priceless Ingredient</a:t>
            </a:r>
          </a:p>
        </p:txBody>
      </p:sp>
    </p:spTree>
    <p:custDataLst>
      <p:tags r:id="rId1"/>
    </p:custDataLst>
    <p:extLst>
      <p:ext uri="{BB962C8B-B14F-4D97-AF65-F5344CB8AC3E}">
        <p14:creationId xmlns:p14="http://schemas.microsoft.com/office/powerpoint/2010/main" val="89216610"/>
      </p:ext>
    </p:extLst>
  </p:cSld>
  <p:clrMapOvr>
    <a:masterClrMapping/>
  </p:clrMapOvr>
  <mc:AlternateContent xmlns:mc="http://schemas.openxmlformats.org/markup-compatibility/2006" xmlns:p14="http://schemas.microsoft.com/office/powerpoint/2010/main">
    <mc:Choice Requires="p14">
      <p:transition spd="slow" p14:dur="2000" advTm="78017"/>
    </mc:Choice>
    <mc:Fallback xmlns="">
      <p:transition spd="slow" advTm="78017"/>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up)">
                                      <p:cBhvr>
                                        <p:cTn id="7" dur="1000"/>
                                        <p:tgtEl>
                                          <p:spTgt spid="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5">
                                            <p:txEl>
                                              <p:pRg st="3" end="3"/>
                                            </p:txEl>
                                          </p:spTgt>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5">
                                            <p:txEl>
                                              <p:pRg st="4" end="4"/>
                                            </p:txEl>
                                          </p:spTgt>
                                        </p:tgtEl>
                                        <p:attrNameLst>
                                          <p:attrName>style.visibility</p:attrName>
                                        </p:attrNameLst>
                                      </p:cBhvr>
                                      <p:to>
                                        <p:strVal val="visible"/>
                                      </p:to>
                                    </p:set>
                                  </p:childTnLst>
                                </p:cTn>
                              </p:par>
                              <p:par>
                                <p:cTn id="16" presetID="10" presetClass="entr" presetSubtype="0" fill="hold" nodeType="withEffect">
                                  <p:stCondLst>
                                    <p:cond delay="0"/>
                                  </p:stCondLst>
                                  <p:childTnLst>
                                    <p:set>
                                      <p:cBhvr>
                                        <p:cTn id="17" dur="1" fill="hold">
                                          <p:stCondLst>
                                            <p:cond delay="0"/>
                                          </p:stCondLst>
                                        </p:cTn>
                                        <p:tgtEl>
                                          <p:spTgt spid="5">
                                            <p:txEl>
                                              <p:pRg st="5" end="5"/>
                                            </p:txEl>
                                          </p:spTgt>
                                        </p:tgtEl>
                                        <p:attrNameLst>
                                          <p:attrName>style.visibility</p:attrName>
                                        </p:attrNameLst>
                                      </p:cBhvr>
                                      <p:to>
                                        <p:strVal val="visible"/>
                                      </p:to>
                                    </p:set>
                                    <p:animEffect transition="in" filter="fade">
                                      <p:cBhvr>
                                        <p:cTn id="18" dur="500"/>
                                        <p:tgtEl>
                                          <p:spTgt spid="5">
                                            <p:txEl>
                                              <p:pRg st="5" end="5"/>
                                            </p:txEl>
                                          </p:spTgt>
                                        </p:tgtEl>
                                      </p:cBhvr>
                                    </p:animEffect>
                                  </p:childTnLst>
                                </p:cTn>
                              </p:par>
                              <p:par>
                                <p:cTn id="19" presetID="1" presetClass="entr" presetSubtype="0" fill="hold" grpId="0" nodeType="withEffect">
                                  <p:stCondLst>
                                    <p:cond delay="0"/>
                                  </p:stCondLst>
                                  <p:childTnLst>
                                    <p:set>
                                      <p:cBhvr>
                                        <p:cTn id="20" dur="1" fill="hold">
                                          <p:stCondLst>
                                            <p:cond delay="0"/>
                                          </p:stCondLst>
                                        </p:cTn>
                                        <p:tgtEl>
                                          <p:spTgt spid="41988"/>
                                        </p:tgtEl>
                                        <p:attrNameLst>
                                          <p:attrName>style.visibility</p:attrName>
                                        </p:attrNameLst>
                                      </p:cBhvr>
                                      <p:to>
                                        <p:strVal val="visible"/>
                                      </p:to>
                                    </p:set>
                                  </p:childTnLst>
                                </p:cTn>
                              </p:par>
                              <p:par>
                                <p:cTn id="21" presetID="10"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8"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85F661D-077F-4E02-BBBB-2C2B2BDE8770}"/>
              </a:ext>
            </a:extLst>
          </p:cNvPr>
          <p:cNvSpPr txBox="1"/>
          <p:nvPr/>
        </p:nvSpPr>
        <p:spPr>
          <a:xfrm>
            <a:off x="495300" y="2438400"/>
            <a:ext cx="8153400" cy="1569660"/>
          </a:xfrm>
          <a:prstGeom prst="rect">
            <a:avLst/>
          </a:prstGeom>
          <a:noFill/>
        </p:spPr>
        <p:txBody>
          <a:bodyPr wrap="square" rtlCol="0">
            <a:spAutoFit/>
          </a:bodyPr>
          <a:lstStyle/>
          <a:p>
            <a:pPr algn="ctr"/>
            <a:r>
              <a:rPr lang="en-US" sz="4800" dirty="0">
                <a:solidFill>
                  <a:srgbClr val="FFFF00"/>
                </a:solidFill>
                <a:latin typeface="Calibri" panose="020F0502020204030204" pitchFamily="34" charset="0"/>
                <a:cs typeface="Calibri" panose="020F0502020204030204" pitchFamily="34" charset="0"/>
              </a:rPr>
              <a:t>So what?</a:t>
            </a:r>
          </a:p>
          <a:p>
            <a:pPr algn="ctr"/>
            <a:r>
              <a:rPr lang="en-US" sz="4800" dirty="0">
                <a:solidFill>
                  <a:srgbClr val="FFFF00"/>
                </a:solidFill>
                <a:latin typeface="Calibri" panose="020F0502020204030204" pitchFamily="34" charset="0"/>
                <a:cs typeface="Calibri" panose="020F0502020204030204" pitchFamily="34" charset="0"/>
              </a:rPr>
              <a:t>Does any of this really matter?</a:t>
            </a:r>
          </a:p>
        </p:txBody>
      </p:sp>
    </p:spTree>
  </p:cSld>
  <p:clrMapOvr>
    <a:masterClrMapping/>
  </p:clrMapOvr>
  <mc:AlternateContent xmlns:mc="http://schemas.openxmlformats.org/markup-compatibility/2006" xmlns:p14="http://schemas.microsoft.com/office/powerpoint/2010/main">
    <mc:Choice Requires="p14">
      <p:transition spd="slow" p14:dur="2000" advTm="6276"/>
    </mc:Choice>
    <mc:Fallback xmlns="">
      <p:transition spd="slow" advTm="6276"/>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458" name="Picture 5" descr="C:\Users\Craig\Saved Games\Pictures\DSC_0293.JPG">
            <a:extLst>
              <a:ext uri="{FF2B5EF4-FFF2-40B4-BE49-F238E27FC236}">
                <a16:creationId xmlns:a16="http://schemas.microsoft.com/office/drawing/2014/main" id="{B9C78EAA-B432-4C44-B619-E871A34F11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5345" r="8771"/>
          <a:stretch>
            <a:fillRect/>
          </a:stretch>
        </p:blipFill>
        <p:spPr bwMode="auto">
          <a:xfrm>
            <a:off x="1905000" y="228600"/>
            <a:ext cx="5265738" cy="6281738"/>
          </a:xfrm>
          <a:prstGeom prst="rect">
            <a:avLst/>
          </a:prstGeom>
          <a:noFill/>
          <a:ln w="57150">
            <a:solidFill>
              <a:srgbClr val="00206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9930805"/>
      </p:ext>
    </p:extLst>
  </p:cSld>
  <p:clrMapOvr>
    <a:masterClrMapping/>
  </p:clrMapOvr>
  <mc:AlternateContent xmlns:mc="http://schemas.openxmlformats.org/markup-compatibility/2006" xmlns:p14="http://schemas.microsoft.com/office/powerpoint/2010/main">
    <mc:Choice Requires="p14">
      <p:transition spd="slow" p14:dur="2000" advTm="10763"/>
    </mc:Choice>
    <mc:Fallback xmlns="">
      <p:transition spd="slow" advTm="10763"/>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2" name="Picture 7" descr="G:\Bird Banding\BirdintheHand11.13.2011byJayeO'Keefe11.JPG">
            <a:extLst>
              <a:ext uri="{FF2B5EF4-FFF2-40B4-BE49-F238E27FC236}">
                <a16:creationId xmlns:a16="http://schemas.microsoft.com/office/drawing/2014/main" id="{D07F2627-C203-4BFC-BD3A-4B90667099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8150" r="47717"/>
          <a:stretch>
            <a:fillRect/>
          </a:stretch>
        </p:blipFill>
        <p:spPr bwMode="auto">
          <a:xfrm>
            <a:off x="1524000" y="228600"/>
            <a:ext cx="6059488" cy="6324600"/>
          </a:xfrm>
          <a:prstGeom prst="rect">
            <a:avLst/>
          </a:prstGeom>
          <a:noFill/>
          <a:ln w="57150">
            <a:solidFill>
              <a:srgbClr val="00206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0912638"/>
      </p:ext>
    </p:extLst>
  </p:cSld>
  <p:clrMapOvr>
    <a:masterClrMapping/>
  </p:clrMapOvr>
  <mc:AlternateContent xmlns:mc="http://schemas.openxmlformats.org/markup-compatibility/2006" xmlns:p14="http://schemas.microsoft.com/office/powerpoint/2010/main">
    <mc:Choice Requires="p14">
      <p:transition spd="slow" p14:dur="2000" advTm="4756"/>
    </mc:Choice>
    <mc:Fallback xmlns="">
      <p:transition spd="slow" advTm="4756"/>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6" name="Picture 1">
            <a:extLst>
              <a:ext uri="{FF2B5EF4-FFF2-40B4-BE49-F238E27FC236}">
                <a16:creationId xmlns:a16="http://schemas.microsoft.com/office/drawing/2014/main" id="{D85917B5-5809-4658-9228-FBD7EB347A06}"/>
              </a:ext>
            </a:extLst>
          </p:cNvPr>
          <p:cNvPicPr>
            <a:picLocks noChangeAspect="1"/>
          </p:cNvPicPr>
          <p:nvPr/>
        </p:nvPicPr>
        <p:blipFill>
          <a:blip r:embed="rId3">
            <a:extLst>
              <a:ext uri="{28A0092B-C50C-407E-A947-70E740481C1C}">
                <a14:useLocalDpi xmlns:a14="http://schemas.microsoft.com/office/drawing/2010/main" val="0"/>
              </a:ext>
            </a:extLst>
          </a:blip>
          <a:srcRect l="6075"/>
          <a:stretch>
            <a:fillRect/>
          </a:stretch>
        </p:blipFill>
        <p:spPr bwMode="auto">
          <a:xfrm>
            <a:off x="685800" y="649825"/>
            <a:ext cx="8051800" cy="5715000"/>
          </a:xfrm>
          <a:prstGeom prst="rect">
            <a:avLst/>
          </a:prstGeom>
          <a:noFill/>
          <a:ln w="57150">
            <a:solidFill>
              <a:srgbClr val="002060"/>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2" descr="C:\Users\Craig\Documents\Craig Hensley\Schlagle BirdBanding3.3.2012\IMG_9254.JPG">
            <a:extLst>
              <a:ext uri="{FF2B5EF4-FFF2-40B4-BE49-F238E27FC236}">
                <a16:creationId xmlns:a16="http://schemas.microsoft.com/office/drawing/2014/main" id="{3FFC8B99-5F3A-4462-80A9-227ABC10DA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7003" r="18987" b="39241"/>
          <a:stretch>
            <a:fillRect/>
          </a:stretch>
        </p:blipFill>
        <p:spPr bwMode="auto">
          <a:xfrm>
            <a:off x="685800" y="455721"/>
            <a:ext cx="8051800" cy="6038850"/>
          </a:xfrm>
          <a:prstGeom prst="rect">
            <a:avLst/>
          </a:prstGeom>
          <a:noFill/>
          <a:ln w="57150">
            <a:solidFill>
              <a:srgbClr val="002060"/>
            </a:solidFill>
            <a:miter lim="800000"/>
            <a:headEnd/>
            <a:tailEnd/>
          </a:ln>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106415253"/>
      </p:ext>
    </p:extLst>
  </p:cSld>
  <p:clrMapOvr>
    <a:masterClrMapping/>
  </p:clrMapOvr>
  <mc:AlternateContent xmlns:mc="http://schemas.openxmlformats.org/markup-compatibility/2006" xmlns:p14="http://schemas.microsoft.com/office/powerpoint/2010/main">
    <mc:Choice Requires="p14">
      <p:transition spd="slow" p14:dur="2000" advTm="6306"/>
    </mc:Choice>
    <mc:Fallback xmlns="">
      <p:transition spd="slow" advTm="6306"/>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32" name="Picture 4" descr="Bracken 012">
            <a:extLst>
              <a:ext uri="{FF2B5EF4-FFF2-40B4-BE49-F238E27FC236}">
                <a16:creationId xmlns:a16="http://schemas.microsoft.com/office/drawing/2014/main" id="{E601233B-DA53-4481-9FD7-F0F4F371F2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52400"/>
            <a:ext cx="6100233" cy="4575175"/>
          </a:xfrm>
          <a:prstGeom prst="rect">
            <a:avLst/>
          </a:prstGeom>
          <a:noFill/>
          <a:ln w="57150">
            <a:solidFill>
              <a:srgbClr val="002060"/>
            </a:solidFill>
            <a:miter lim="800000"/>
            <a:headEnd/>
            <a:tailEnd/>
          </a:ln>
          <a:extLst>
            <a:ext uri="{909E8E84-426E-40DD-AFC4-6F175D3DCCD1}">
              <a14:hiddenFill xmlns:a14="http://schemas.microsoft.com/office/drawing/2010/main">
                <a:solidFill>
                  <a:srgbClr val="FFFFFF"/>
                </a:solidFill>
              </a14:hiddenFill>
            </a:ext>
          </a:extLst>
        </p:spPr>
      </p:pic>
      <p:pic>
        <p:nvPicPr>
          <p:cNvPr id="5" name="Content Placeholder 3">
            <a:extLst>
              <a:ext uri="{FF2B5EF4-FFF2-40B4-BE49-F238E27FC236}">
                <a16:creationId xmlns:a16="http://schemas.microsoft.com/office/drawing/2014/main" id="{CBDB8367-01B0-4B09-965F-AB3EF3C5B35A}"/>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rcRect t="12921" r="23447"/>
          <a:stretch>
            <a:fillRect/>
          </a:stretch>
        </p:blipFill>
        <p:spPr bwMode="auto">
          <a:xfrm>
            <a:off x="4267200" y="2679510"/>
            <a:ext cx="4665537" cy="3980187"/>
          </a:xfrm>
          <a:ln w="38100">
            <a:solidFill>
              <a:srgbClr val="002060"/>
            </a:solidFill>
            <a:miter lim="800000"/>
            <a:headEnd/>
            <a:tailEnd/>
          </a:ln>
        </p:spPr>
      </p:pic>
    </p:spTree>
    <p:extLst>
      <p:ext uri="{BB962C8B-B14F-4D97-AF65-F5344CB8AC3E}">
        <p14:creationId xmlns:p14="http://schemas.microsoft.com/office/powerpoint/2010/main" val="1882584238"/>
      </p:ext>
    </p:extLst>
  </p:cSld>
  <p:clrMapOvr>
    <a:masterClrMapping/>
  </p:clrMapOvr>
  <mc:AlternateContent xmlns:mc="http://schemas.openxmlformats.org/markup-compatibility/2006" xmlns:p14="http://schemas.microsoft.com/office/powerpoint/2010/main">
    <mc:Choice Requires="p14">
      <p:transition spd="slow" p14:dur="2000" advTm="4699"/>
    </mc:Choice>
    <mc:Fallback xmlns="">
      <p:transition spd="slow" advTm="4699"/>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578" name="Picture 5" descr="C:\Users\Craig\Desktop\21650_555016741181389_1314986016_n[1].jpg">
            <a:extLst>
              <a:ext uri="{FF2B5EF4-FFF2-40B4-BE49-F238E27FC236}">
                <a16:creationId xmlns:a16="http://schemas.microsoft.com/office/drawing/2014/main" id="{01BE51ED-5A34-4EAE-9F57-9962704882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5870" t="21815"/>
          <a:stretch>
            <a:fillRect/>
          </a:stretch>
        </p:blipFill>
        <p:spPr bwMode="auto">
          <a:xfrm>
            <a:off x="3657600" y="2895600"/>
            <a:ext cx="5380396" cy="3783013"/>
          </a:xfrm>
          <a:prstGeom prst="ellipse">
            <a:avLst/>
          </a:prstGeom>
          <a:ln w="63500" cap="rnd">
            <a:solidFill>
              <a:srgbClr val="00206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5" name="Picture 4" descr="A picture containing person, outdoor&#10;&#10;Description automatically generated">
            <a:extLst>
              <a:ext uri="{FF2B5EF4-FFF2-40B4-BE49-F238E27FC236}">
                <a16:creationId xmlns:a16="http://schemas.microsoft.com/office/drawing/2014/main" id="{77963576-3FDA-4584-87A7-AC376911C89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5709" y="179387"/>
            <a:ext cx="4829057" cy="3859213"/>
          </a:xfrm>
          <a:prstGeom prst="ellipse">
            <a:avLst/>
          </a:prstGeom>
          <a:ln w="63500" cap="rnd">
            <a:solidFill>
              <a:srgbClr val="00206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572474561"/>
      </p:ext>
    </p:extLst>
  </p:cSld>
  <p:clrMapOvr>
    <a:masterClrMapping/>
  </p:clrMapOvr>
  <mc:AlternateContent xmlns:mc="http://schemas.openxmlformats.org/markup-compatibility/2006" xmlns:p14="http://schemas.microsoft.com/office/powerpoint/2010/main">
    <mc:Choice Requires="p14">
      <p:transition spd="slow" p14:dur="2000" advTm="5885"/>
    </mc:Choice>
    <mc:Fallback xmlns="">
      <p:transition spd="slow" advTm="5885"/>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18" name="Picture 2" descr="C:\Users\Craig\Saved Games\Pictures\Craig's Personal Folders\Family\Anna Keenan circa 2000.jpg">
            <a:extLst>
              <a:ext uri="{FF2B5EF4-FFF2-40B4-BE49-F238E27FC236}">
                <a16:creationId xmlns:a16="http://schemas.microsoft.com/office/drawing/2014/main" id="{1328DB7C-9F13-44F6-8D9B-71DFB536E209}"/>
              </a:ext>
            </a:extLst>
          </p:cNvPr>
          <p:cNvPicPr>
            <a:picLocks noChangeAspect="1" noChangeArrowheads="1"/>
          </p:cNvPicPr>
          <p:nvPr/>
        </p:nvPicPr>
        <p:blipFill>
          <a:blip r:embed="rId4">
            <a:lum contrast="20000"/>
            <a:extLst>
              <a:ext uri="{28A0092B-C50C-407E-A947-70E740481C1C}">
                <a14:useLocalDpi xmlns:a14="http://schemas.microsoft.com/office/drawing/2010/main" val="0"/>
              </a:ext>
            </a:extLst>
          </a:blip>
          <a:srcRect l="26361" t="25436" r="15268" b="18600"/>
          <a:stretch>
            <a:fillRect/>
          </a:stretch>
        </p:blipFill>
        <p:spPr bwMode="auto">
          <a:xfrm>
            <a:off x="2317186" y="76200"/>
            <a:ext cx="4724964" cy="6705600"/>
          </a:xfrm>
          <a:prstGeom prst="rect">
            <a:avLst/>
          </a:prstGeom>
          <a:noFill/>
          <a:ln w="57150">
            <a:solidFill>
              <a:srgbClr val="002060"/>
            </a:solidFill>
            <a:miter lim="800000"/>
            <a:headEnd/>
            <a:tailEnd/>
          </a:ln>
          <a:extLst>
            <a:ext uri="{909E8E84-426E-40DD-AFC4-6F175D3DCCD1}">
              <a14:hiddenFill xmlns:a14="http://schemas.microsoft.com/office/drawing/2010/main">
                <a:solidFill>
                  <a:srgbClr val="FFFFFF"/>
                </a:solidFill>
              </a14:hiddenFill>
            </a:ext>
          </a:extLst>
        </p:spPr>
      </p:pic>
      <p:pic>
        <p:nvPicPr>
          <p:cNvPr id="5" name="Picture 4" descr="C:\Users\Craig\Desktop\535719_945172939856_163576481_n[1].jpg">
            <a:extLst>
              <a:ext uri="{FF2B5EF4-FFF2-40B4-BE49-F238E27FC236}">
                <a16:creationId xmlns:a16="http://schemas.microsoft.com/office/drawing/2014/main" id="{0C1C0B87-A7C5-4ECA-A145-2906E56CD6A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152400"/>
            <a:ext cx="8839200" cy="6629400"/>
          </a:xfrm>
          <a:prstGeom prst="rect">
            <a:avLst/>
          </a:prstGeom>
          <a:noFill/>
          <a:ln w="57150">
            <a:solidFill>
              <a:srgbClr val="002060"/>
            </a:solidFill>
            <a:miter lim="800000"/>
            <a:headEnd/>
            <a:tailEnd/>
          </a:ln>
          <a:extLst>
            <a:ext uri="{909E8E84-426E-40DD-AFC4-6F175D3DCCD1}">
              <a14:hiddenFill xmlns:a14="http://schemas.microsoft.com/office/drawing/2010/main">
                <a:solidFill>
                  <a:srgbClr val="FFFFFF"/>
                </a:solidFill>
              </a14:hiddenFill>
            </a:ext>
          </a:extLst>
        </p:spPr>
      </p:pic>
      <p:pic>
        <p:nvPicPr>
          <p:cNvPr id="4098" name="Picture 2">
            <a:extLst>
              <a:ext uri="{FF2B5EF4-FFF2-40B4-BE49-F238E27FC236}">
                <a16:creationId xmlns:a16="http://schemas.microsoft.com/office/drawing/2014/main" id="{D21F720E-296C-4C54-8B49-F1AF1A11815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12768" y="143934"/>
            <a:ext cx="3733800" cy="6637866"/>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BE0E7ABB-0F47-4E33-81EB-6CD4F5962ECE}"/>
              </a:ext>
            </a:extLst>
          </p:cNvPr>
          <p:cNvSpPr txBox="1"/>
          <p:nvPr/>
        </p:nvSpPr>
        <p:spPr>
          <a:xfrm>
            <a:off x="236875" y="152400"/>
            <a:ext cx="1426031" cy="369332"/>
          </a:xfrm>
          <a:prstGeom prst="rect">
            <a:avLst/>
          </a:prstGeom>
          <a:noFill/>
        </p:spPr>
        <p:txBody>
          <a:bodyPr wrap="none" rtlCol="0">
            <a:spAutoFit/>
          </a:bodyPr>
          <a:lstStyle/>
          <a:p>
            <a:r>
              <a:rPr lang="en-US" dirty="0">
                <a:latin typeface="Calibri" panose="020F0502020204030204" pitchFamily="34" charset="0"/>
                <a:cs typeface="Calibri" panose="020F0502020204030204" pitchFamily="34" charset="0"/>
              </a:rPr>
              <a:t>Anna Keenan</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55830"/>
    </mc:Choice>
    <mc:Fallback xmlns="">
      <p:transition spd="slow" advTm="5583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098"/>
                                        </p:tgtEl>
                                        <p:attrNameLst>
                                          <p:attrName>style.visibility</p:attrName>
                                        </p:attrNameLst>
                                      </p:cBhvr>
                                      <p:to>
                                        <p:strVal val="visible"/>
                                      </p:to>
                                    </p:set>
                                    <p:animEffect transition="in" filter="fade">
                                      <p:cBhvr>
                                        <p:cTn id="12"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8" name="Picture 2" descr="A body of water&#10;&#10;Description automatically generated">
            <a:extLst>
              <a:ext uri="{FF2B5EF4-FFF2-40B4-BE49-F238E27FC236}">
                <a16:creationId xmlns:a16="http://schemas.microsoft.com/office/drawing/2014/main" id="{3122B893-92FF-4D02-96F9-E1202F65DCAE}"/>
              </a:ext>
            </a:extLst>
          </p:cNvPr>
          <p:cNvPicPr>
            <a:picLocks noChangeAspect="1"/>
          </p:cNvPicPr>
          <p:nvPr/>
        </p:nvPicPr>
        <p:blipFill>
          <a:blip r:embed="rId4" cstate="print">
            <a:alphaModFix amt="50000"/>
            <a:extLst>
              <a:ext uri="{BEBA8EAE-BF5A-486C-A8C5-ECC9F3942E4B}">
                <a14:imgProps xmlns:a14="http://schemas.microsoft.com/office/drawing/2010/main">
                  <a14:imgLayer r:embed="rId5">
                    <a14:imgEffect>
                      <a14:artisticCutout/>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3810000" y="49939"/>
            <a:ext cx="5105400" cy="6777495"/>
          </a:xfrm>
          <a:prstGeom prst="rect">
            <a:avLst/>
          </a:prstGeom>
          <a:noFill/>
          <a:ln w="38100">
            <a:solidFill>
              <a:srgbClr val="002060"/>
            </a:solidFill>
            <a:miter lim="800000"/>
            <a:headEnd/>
            <a:tailEnd/>
          </a:ln>
          <a:extLst>
            <a:ext uri="{909E8E84-426E-40DD-AFC4-6F175D3DCCD1}">
              <a14:hiddenFill xmlns:a14="http://schemas.microsoft.com/office/drawing/2010/main">
                <a:solidFill>
                  <a:srgbClr val="FFFFFF"/>
                </a:solidFill>
              </a14:hiddenFill>
            </a:ext>
          </a:extLst>
        </p:spPr>
      </p:pic>
      <p:sp>
        <p:nvSpPr>
          <p:cNvPr id="70658" name="TextBox 1">
            <a:extLst>
              <a:ext uri="{FF2B5EF4-FFF2-40B4-BE49-F238E27FC236}">
                <a16:creationId xmlns:a16="http://schemas.microsoft.com/office/drawing/2014/main" id="{BC70D354-F199-480C-8A9A-ED7022F8935D}"/>
              </a:ext>
            </a:extLst>
          </p:cNvPr>
          <p:cNvSpPr txBox="1">
            <a:spLocks noChangeArrowheads="1"/>
          </p:cNvSpPr>
          <p:nvPr/>
        </p:nvSpPr>
        <p:spPr bwMode="auto">
          <a:xfrm>
            <a:off x="3979740" y="381000"/>
            <a:ext cx="4765920" cy="5693866"/>
          </a:xfrm>
          <a:prstGeom prst="rect">
            <a:avLst/>
          </a:prstGeom>
          <a:noFill/>
          <a:ln>
            <a:noFill/>
          </a:ln>
        </p:spPr>
        <p:txBody>
          <a:bodyPr wrap="none">
            <a:spAutoFit/>
          </a:bodyPr>
          <a:lstStyle>
            <a:lvl1pPr>
              <a:lnSpc>
                <a:spcPct val="120000"/>
              </a:lnSpc>
              <a:spcBef>
                <a:spcPts val="1000"/>
              </a:spcBef>
              <a:buFont typeface="Arial" panose="020B0604020202020204" pitchFamily="34" charset="0"/>
              <a:buChar char="•"/>
              <a:defRPr sz="2000">
                <a:solidFill>
                  <a:schemeClr val="tx1"/>
                </a:solidFill>
                <a:latin typeface="Rockwell" panose="02060603020205020403" pitchFamily="18" charset="0"/>
              </a:defRPr>
            </a:lvl1pPr>
            <a:lvl2pPr marL="742950" indent="-285750">
              <a:lnSpc>
                <a:spcPct val="120000"/>
              </a:lnSpc>
              <a:spcBef>
                <a:spcPts val="500"/>
              </a:spcBef>
              <a:buFont typeface="Arial" panose="020B0604020202020204" pitchFamily="34" charset="0"/>
              <a:buChar char="•"/>
              <a:defRPr>
                <a:solidFill>
                  <a:schemeClr val="tx1"/>
                </a:solidFill>
                <a:latin typeface="Rockwell" panose="02060603020205020403" pitchFamily="18" charset="0"/>
              </a:defRPr>
            </a:lvl2pPr>
            <a:lvl3pPr marL="1143000" indent="-228600">
              <a:lnSpc>
                <a:spcPct val="120000"/>
              </a:lnSpc>
              <a:spcBef>
                <a:spcPts val="500"/>
              </a:spcBef>
              <a:buFont typeface="Arial" panose="020B0604020202020204" pitchFamily="34" charset="0"/>
              <a:buChar char="•"/>
              <a:defRPr sz="1600">
                <a:solidFill>
                  <a:schemeClr val="tx1"/>
                </a:solidFill>
                <a:latin typeface="Rockwell" panose="02060603020205020403" pitchFamily="18" charset="0"/>
              </a:defRPr>
            </a:lvl3pPr>
            <a:lvl4pPr marL="1600200" indent="-228600">
              <a:lnSpc>
                <a:spcPct val="120000"/>
              </a:lnSpc>
              <a:spcBef>
                <a:spcPts val="500"/>
              </a:spcBef>
              <a:buFont typeface="Arial" panose="020B0604020202020204" pitchFamily="34" charset="0"/>
              <a:buChar char="•"/>
              <a:defRPr sz="1400">
                <a:solidFill>
                  <a:schemeClr val="tx1"/>
                </a:solidFill>
                <a:latin typeface="Rockwell" panose="02060603020205020403" pitchFamily="18" charset="0"/>
              </a:defRPr>
            </a:lvl4pPr>
            <a:lvl5pPr marL="2057400" indent="-228600">
              <a:lnSpc>
                <a:spcPct val="120000"/>
              </a:lnSpc>
              <a:spcBef>
                <a:spcPts val="500"/>
              </a:spcBef>
              <a:buFont typeface="Arial" panose="020B0604020202020204" pitchFamily="34" charset="0"/>
              <a:buChar char="•"/>
              <a:defRPr sz="1200">
                <a:solidFill>
                  <a:schemeClr val="tx1"/>
                </a:solidFill>
                <a:latin typeface="Rockwell" panose="02060603020205020403" pitchFamily="18" charset="0"/>
              </a:defRPr>
            </a:lvl5pPr>
            <a:lvl6pPr marL="25146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6pPr>
            <a:lvl7pPr marL="29718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7pPr>
            <a:lvl8pPr marL="34290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8pPr>
            <a:lvl9pPr marL="38862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9pPr>
          </a:lstStyle>
          <a:p>
            <a:pPr algn="ctr">
              <a:lnSpc>
                <a:spcPct val="100000"/>
              </a:lnSpc>
              <a:spcBef>
                <a:spcPct val="0"/>
              </a:spcBef>
              <a:buFontTx/>
              <a:buNone/>
              <a:defRPr/>
            </a:pPr>
            <a:r>
              <a:rPr lang="en-US" altLang="en-US" sz="2800" b="1" dirty="0">
                <a:solidFill>
                  <a:srgbClr val="002060"/>
                </a:solidFill>
                <a:latin typeface="Calibri" panose="020F0502020204030204" pitchFamily="34" charset="0"/>
                <a:cs typeface="Calibri" panose="020F0502020204030204" pitchFamily="34" charset="0"/>
              </a:rPr>
              <a:t>I am an Old Time Country Lane</a:t>
            </a:r>
          </a:p>
          <a:p>
            <a:pPr algn="ctr">
              <a:lnSpc>
                <a:spcPct val="100000"/>
              </a:lnSpc>
              <a:spcBef>
                <a:spcPct val="0"/>
              </a:spcBef>
              <a:buFontTx/>
              <a:buNone/>
              <a:defRPr/>
            </a:pPr>
            <a:endParaRPr lang="en-US" altLang="en-US" sz="2400" dirty="0">
              <a:solidFill>
                <a:srgbClr val="FFFF00"/>
              </a:solidFill>
              <a:latin typeface="Calibri" panose="020F0502020204030204" pitchFamily="34" charset="0"/>
              <a:cs typeface="Calibri" panose="020F0502020204030204" pitchFamily="34" charset="0"/>
            </a:endParaRPr>
          </a:p>
          <a:p>
            <a:pPr algn="ctr">
              <a:lnSpc>
                <a:spcPct val="100000"/>
              </a:lnSpc>
              <a:spcBef>
                <a:spcPct val="0"/>
              </a:spcBef>
              <a:buFontTx/>
              <a:buNone/>
              <a:defRPr/>
            </a:pPr>
            <a:r>
              <a:rPr lang="en-US" altLang="en-US" sz="2400" dirty="0">
                <a:solidFill>
                  <a:schemeClr val="accent6">
                    <a:lumMod val="60000"/>
                    <a:lumOff val="40000"/>
                  </a:schemeClr>
                </a:solidFill>
                <a:latin typeface="Calibri" panose="020F0502020204030204" pitchFamily="34" charset="0"/>
                <a:cs typeface="Calibri" panose="020F0502020204030204" pitchFamily="34" charset="0"/>
              </a:rPr>
              <a:t>Now I have been</a:t>
            </a:r>
          </a:p>
          <a:p>
            <a:pPr algn="ctr">
              <a:lnSpc>
                <a:spcPct val="100000"/>
              </a:lnSpc>
              <a:spcBef>
                <a:spcPct val="0"/>
              </a:spcBef>
              <a:buFontTx/>
              <a:buNone/>
              <a:defRPr/>
            </a:pPr>
            <a:endParaRPr lang="en-US" altLang="en-US" sz="2400" dirty="0">
              <a:solidFill>
                <a:schemeClr val="accent6">
                  <a:lumMod val="60000"/>
                  <a:lumOff val="40000"/>
                </a:schemeClr>
              </a:solidFill>
              <a:latin typeface="Calibri" panose="020F0502020204030204" pitchFamily="34" charset="0"/>
              <a:cs typeface="Calibri" panose="020F0502020204030204" pitchFamily="34" charset="0"/>
            </a:endParaRPr>
          </a:p>
          <a:p>
            <a:pPr algn="ctr">
              <a:lnSpc>
                <a:spcPct val="100000"/>
              </a:lnSpc>
              <a:spcBef>
                <a:spcPct val="0"/>
              </a:spcBef>
              <a:buFontTx/>
              <a:buNone/>
              <a:defRPr/>
            </a:pPr>
            <a:r>
              <a:rPr lang="en-US" altLang="en-US" sz="2400" dirty="0">
                <a:solidFill>
                  <a:schemeClr val="accent6">
                    <a:lumMod val="60000"/>
                    <a:lumOff val="40000"/>
                  </a:schemeClr>
                </a:solidFill>
                <a:latin typeface="Calibri" panose="020F0502020204030204" pitchFamily="34" charset="0"/>
                <a:cs typeface="Calibri" panose="020F0502020204030204" pitchFamily="34" charset="0"/>
              </a:rPr>
              <a:t>Officially Vacated and Closed</a:t>
            </a:r>
          </a:p>
          <a:p>
            <a:pPr algn="ctr">
              <a:lnSpc>
                <a:spcPct val="100000"/>
              </a:lnSpc>
              <a:spcBef>
                <a:spcPct val="0"/>
              </a:spcBef>
              <a:buFontTx/>
              <a:buNone/>
              <a:defRPr/>
            </a:pPr>
            <a:endParaRPr lang="en-US" altLang="en-US" sz="2400" dirty="0">
              <a:solidFill>
                <a:schemeClr val="accent6">
                  <a:lumMod val="40000"/>
                  <a:lumOff val="60000"/>
                </a:schemeClr>
              </a:solidFill>
              <a:latin typeface="Calibri" panose="020F0502020204030204" pitchFamily="34" charset="0"/>
              <a:cs typeface="Calibri" panose="020F0502020204030204" pitchFamily="34" charset="0"/>
            </a:endParaRPr>
          </a:p>
          <a:p>
            <a:pPr algn="ctr">
              <a:lnSpc>
                <a:spcPct val="100000"/>
              </a:lnSpc>
              <a:spcBef>
                <a:spcPct val="0"/>
              </a:spcBef>
              <a:buFontTx/>
              <a:buNone/>
              <a:defRPr/>
            </a:pPr>
            <a:r>
              <a:rPr lang="en-US" altLang="en-US" sz="2400" dirty="0">
                <a:solidFill>
                  <a:schemeClr val="accent6">
                    <a:lumMod val="60000"/>
                    <a:lumOff val="40000"/>
                  </a:schemeClr>
                </a:solidFill>
                <a:latin typeface="Calibri" panose="020F0502020204030204" pitchFamily="34" charset="0"/>
                <a:cs typeface="Calibri" panose="020F0502020204030204" pitchFamily="34" charset="0"/>
              </a:rPr>
              <a:t>(I never liked automobiles anyway)</a:t>
            </a:r>
          </a:p>
          <a:p>
            <a:pPr algn="ctr">
              <a:lnSpc>
                <a:spcPct val="100000"/>
              </a:lnSpc>
              <a:spcBef>
                <a:spcPct val="0"/>
              </a:spcBef>
              <a:buFontTx/>
              <a:buNone/>
              <a:defRPr/>
            </a:pPr>
            <a:endParaRPr lang="en-US" altLang="en-US" sz="2400" dirty="0">
              <a:solidFill>
                <a:schemeClr val="accent6">
                  <a:lumMod val="60000"/>
                  <a:lumOff val="40000"/>
                </a:schemeClr>
              </a:solidFill>
              <a:latin typeface="Calibri" panose="020F0502020204030204" pitchFamily="34" charset="0"/>
              <a:cs typeface="Calibri" panose="020F0502020204030204" pitchFamily="34" charset="0"/>
            </a:endParaRPr>
          </a:p>
          <a:p>
            <a:pPr algn="ctr">
              <a:lnSpc>
                <a:spcPct val="100000"/>
              </a:lnSpc>
              <a:spcBef>
                <a:spcPct val="0"/>
              </a:spcBef>
              <a:buFontTx/>
              <a:buNone/>
              <a:defRPr/>
            </a:pPr>
            <a:r>
              <a:rPr lang="en-US" altLang="en-US" sz="2400" dirty="0">
                <a:solidFill>
                  <a:schemeClr val="accent6">
                    <a:lumMod val="60000"/>
                    <a:lumOff val="40000"/>
                  </a:schemeClr>
                </a:solidFill>
                <a:latin typeface="Calibri" panose="020F0502020204030204" pitchFamily="34" charset="0"/>
                <a:cs typeface="Calibri" panose="020F0502020204030204" pitchFamily="34" charset="0"/>
              </a:rPr>
              <a:t>I invite you to walk – as folks</a:t>
            </a:r>
          </a:p>
          <a:p>
            <a:pPr algn="ctr">
              <a:lnSpc>
                <a:spcPct val="100000"/>
              </a:lnSpc>
              <a:spcBef>
                <a:spcPct val="0"/>
              </a:spcBef>
              <a:buFontTx/>
              <a:buNone/>
              <a:defRPr/>
            </a:pPr>
            <a:endParaRPr lang="en-US" altLang="en-US" sz="2400" dirty="0">
              <a:solidFill>
                <a:schemeClr val="accent6">
                  <a:lumMod val="60000"/>
                  <a:lumOff val="40000"/>
                </a:schemeClr>
              </a:solidFill>
              <a:latin typeface="Calibri" panose="020F0502020204030204" pitchFamily="34" charset="0"/>
              <a:cs typeface="Calibri" panose="020F0502020204030204" pitchFamily="34" charset="0"/>
            </a:endParaRPr>
          </a:p>
          <a:p>
            <a:pPr algn="ctr">
              <a:lnSpc>
                <a:spcPct val="100000"/>
              </a:lnSpc>
              <a:spcBef>
                <a:spcPct val="0"/>
              </a:spcBef>
              <a:buFontTx/>
              <a:buNone/>
              <a:defRPr/>
            </a:pPr>
            <a:r>
              <a:rPr lang="en-US" altLang="en-US" sz="2400" dirty="0">
                <a:solidFill>
                  <a:schemeClr val="accent6">
                    <a:lumMod val="60000"/>
                    <a:lumOff val="40000"/>
                  </a:schemeClr>
                </a:solidFill>
                <a:latin typeface="Calibri" panose="020F0502020204030204" pitchFamily="34" charset="0"/>
                <a:cs typeface="Calibri" panose="020F0502020204030204" pitchFamily="34" charset="0"/>
              </a:rPr>
              <a:t>have walked for generations</a:t>
            </a:r>
          </a:p>
          <a:p>
            <a:pPr algn="ctr">
              <a:lnSpc>
                <a:spcPct val="100000"/>
              </a:lnSpc>
              <a:spcBef>
                <a:spcPct val="0"/>
              </a:spcBef>
              <a:buFontTx/>
              <a:buNone/>
              <a:defRPr/>
            </a:pPr>
            <a:endParaRPr lang="en-US" altLang="en-US" sz="2400" dirty="0">
              <a:solidFill>
                <a:schemeClr val="accent6">
                  <a:lumMod val="60000"/>
                  <a:lumOff val="40000"/>
                </a:schemeClr>
              </a:solidFill>
              <a:latin typeface="Calibri" panose="020F0502020204030204" pitchFamily="34" charset="0"/>
              <a:cs typeface="Calibri" panose="020F0502020204030204" pitchFamily="34" charset="0"/>
            </a:endParaRPr>
          </a:p>
          <a:p>
            <a:pPr algn="ctr">
              <a:lnSpc>
                <a:spcPct val="100000"/>
              </a:lnSpc>
              <a:spcBef>
                <a:spcPct val="0"/>
              </a:spcBef>
              <a:buFontTx/>
              <a:buNone/>
              <a:defRPr/>
            </a:pPr>
            <a:r>
              <a:rPr lang="en-US" altLang="en-US" sz="2400" dirty="0">
                <a:solidFill>
                  <a:schemeClr val="accent6">
                    <a:lumMod val="60000"/>
                    <a:lumOff val="40000"/>
                  </a:schemeClr>
                </a:solidFill>
                <a:latin typeface="Calibri" panose="020F0502020204030204" pitchFamily="34" charset="0"/>
                <a:cs typeface="Calibri" panose="020F0502020204030204" pitchFamily="34" charset="0"/>
              </a:rPr>
              <a:t>and be friendly with my trees</a:t>
            </a:r>
          </a:p>
          <a:p>
            <a:pPr algn="ctr">
              <a:lnSpc>
                <a:spcPct val="100000"/>
              </a:lnSpc>
              <a:spcBef>
                <a:spcPct val="0"/>
              </a:spcBef>
              <a:buFontTx/>
              <a:buNone/>
              <a:defRPr/>
            </a:pPr>
            <a:endParaRPr lang="en-US" altLang="en-US" sz="2400" dirty="0">
              <a:solidFill>
                <a:schemeClr val="accent6">
                  <a:lumMod val="60000"/>
                  <a:lumOff val="40000"/>
                </a:schemeClr>
              </a:solidFill>
              <a:latin typeface="Calibri" panose="020F0502020204030204" pitchFamily="34" charset="0"/>
              <a:cs typeface="Calibri" panose="020F0502020204030204" pitchFamily="34" charset="0"/>
            </a:endParaRPr>
          </a:p>
          <a:p>
            <a:pPr algn="ctr">
              <a:lnSpc>
                <a:spcPct val="100000"/>
              </a:lnSpc>
              <a:spcBef>
                <a:spcPct val="0"/>
              </a:spcBef>
              <a:buFontTx/>
              <a:buNone/>
              <a:defRPr/>
            </a:pPr>
            <a:r>
              <a:rPr lang="en-US" altLang="en-US" sz="2400" dirty="0">
                <a:solidFill>
                  <a:schemeClr val="accent6">
                    <a:lumMod val="60000"/>
                    <a:lumOff val="40000"/>
                  </a:schemeClr>
                </a:solidFill>
                <a:latin typeface="Calibri" panose="020F0502020204030204" pitchFamily="34" charset="0"/>
                <a:cs typeface="Calibri" panose="020F0502020204030204" pitchFamily="34" charset="0"/>
              </a:rPr>
              <a:t>my flowers and my wild creatures</a:t>
            </a:r>
          </a:p>
        </p:txBody>
      </p:sp>
      <p:sp>
        <p:nvSpPr>
          <p:cNvPr id="70659" name="TextBox 2">
            <a:extLst>
              <a:ext uri="{FF2B5EF4-FFF2-40B4-BE49-F238E27FC236}">
                <a16:creationId xmlns:a16="http://schemas.microsoft.com/office/drawing/2014/main" id="{2E5482E9-F02C-448C-B704-2E7189D51F6E}"/>
              </a:ext>
            </a:extLst>
          </p:cNvPr>
          <p:cNvSpPr txBox="1">
            <a:spLocks noChangeArrowheads="1"/>
          </p:cNvSpPr>
          <p:nvPr/>
        </p:nvSpPr>
        <p:spPr bwMode="auto">
          <a:xfrm>
            <a:off x="5104420" y="6581001"/>
            <a:ext cx="3810980" cy="276999"/>
          </a:xfrm>
          <a:prstGeom prst="rect">
            <a:avLst/>
          </a:prstGeom>
          <a:noFill/>
          <a:ln>
            <a:noFill/>
          </a:ln>
        </p:spPr>
        <p:txBody>
          <a:bodyPr wrap="none">
            <a:spAutoFit/>
          </a:bodyPr>
          <a:lstStyle>
            <a:lvl1pPr>
              <a:lnSpc>
                <a:spcPct val="120000"/>
              </a:lnSpc>
              <a:spcBef>
                <a:spcPts val="1000"/>
              </a:spcBef>
              <a:buFont typeface="Arial" panose="020B0604020202020204" pitchFamily="34" charset="0"/>
              <a:buChar char="•"/>
              <a:defRPr sz="2000">
                <a:solidFill>
                  <a:schemeClr val="tx1"/>
                </a:solidFill>
                <a:latin typeface="Rockwell" panose="02060603020205020403" pitchFamily="18" charset="0"/>
              </a:defRPr>
            </a:lvl1pPr>
            <a:lvl2pPr marL="742950" indent="-285750">
              <a:lnSpc>
                <a:spcPct val="120000"/>
              </a:lnSpc>
              <a:spcBef>
                <a:spcPts val="500"/>
              </a:spcBef>
              <a:buFont typeface="Arial" panose="020B0604020202020204" pitchFamily="34" charset="0"/>
              <a:buChar char="•"/>
              <a:defRPr>
                <a:solidFill>
                  <a:schemeClr val="tx1"/>
                </a:solidFill>
                <a:latin typeface="Rockwell" panose="02060603020205020403" pitchFamily="18" charset="0"/>
              </a:defRPr>
            </a:lvl2pPr>
            <a:lvl3pPr marL="1143000" indent="-228600">
              <a:lnSpc>
                <a:spcPct val="120000"/>
              </a:lnSpc>
              <a:spcBef>
                <a:spcPts val="500"/>
              </a:spcBef>
              <a:buFont typeface="Arial" panose="020B0604020202020204" pitchFamily="34" charset="0"/>
              <a:buChar char="•"/>
              <a:defRPr sz="1600">
                <a:solidFill>
                  <a:schemeClr val="tx1"/>
                </a:solidFill>
                <a:latin typeface="Rockwell" panose="02060603020205020403" pitchFamily="18" charset="0"/>
              </a:defRPr>
            </a:lvl3pPr>
            <a:lvl4pPr marL="1600200" indent="-228600">
              <a:lnSpc>
                <a:spcPct val="120000"/>
              </a:lnSpc>
              <a:spcBef>
                <a:spcPts val="500"/>
              </a:spcBef>
              <a:buFont typeface="Arial" panose="020B0604020202020204" pitchFamily="34" charset="0"/>
              <a:buChar char="•"/>
              <a:defRPr sz="1400">
                <a:solidFill>
                  <a:schemeClr val="tx1"/>
                </a:solidFill>
                <a:latin typeface="Rockwell" panose="02060603020205020403" pitchFamily="18" charset="0"/>
              </a:defRPr>
            </a:lvl4pPr>
            <a:lvl5pPr marL="2057400" indent="-228600">
              <a:lnSpc>
                <a:spcPct val="120000"/>
              </a:lnSpc>
              <a:spcBef>
                <a:spcPts val="500"/>
              </a:spcBef>
              <a:buFont typeface="Arial" panose="020B0604020202020204" pitchFamily="34" charset="0"/>
              <a:buChar char="•"/>
              <a:defRPr sz="1200">
                <a:solidFill>
                  <a:schemeClr val="tx1"/>
                </a:solidFill>
                <a:latin typeface="Rockwell" panose="02060603020205020403" pitchFamily="18" charset="0"/>
              </a:defRPr>
            </a:lvl5pPr>
            <a:lvl6pPr marL="25146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6pPr>
            <a:lvl7pPr marL="29718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7pPr>
            <a:lvl8pPr marL="34290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8pPr>
            <a:lvl9pPr marL="38862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9pPr>
          </a:lstStyle>
          <a:p>
            <a:pPr>
              <a:lnSpc>
                <a:spcPct val="100000"/>
              </a:lnSpc>
              <a:spcBef>
                <a:spcPct val="0"/>
              </a:spcBef>
              <a:buFontTx/>
              <a:buNone/>
              <a:defRPr/>
            </a:pPr>
            <a:r>
              <a:rPr lang="en-US" altLang="en-US" sz="1200" dirty="0">
                <a:latin typeface="Calibri" panose="020F0502020204030204" pitchFamily="34" charset="0"/>
                <a:cs typeface="Calibri" panose="020F0502020204030204" pitchFamily="34" charset="0"/>
              </a:rPr>
              <a:t>Bob Mann, Forest Preserve District of Cook County, Illinois</a:t>
            </a:r>
          </a:p>
        </p:txBody>
      </p:sp>
      <p:sp>
        <p:nvSpPr>
          <p:cNvPr id="2" name="TextBox 1">
            <a:extLst>
              <a:ext uri="{FF2B5EF4-FFF2-40B4-BE49-F238E27FC236}">
                <a16:creationId xmlns:a16="http://schemas.microsoft.com/office/drawing/2014/main" id="{A05CA890-01C8-44AD-AD44-76C465CCB325}"/>
              </a:ext>
            </a:extLst>
          </p:cNvPr>
          <p:cNvSpPr txBox="1"/>
          <p:nvPr/>
        </p:nvSpPr>
        <p:spPr>
          <a:xfrm>
            <a:off x="375093" y="283444"/>
            <a:ext cx="3265167" cy="5898218"/>
          </a:xfrm>
          <a:prstGeom prst="rect">
            <a:avLst/>
          </a:prstGeom>
          <a:noFill/>
        </p:spPr>
        <p:txBody>
          <a:bodyPr wrap="square" rtlCol="0">
            <a:spAutoFit/>
          </a:bodyPr>
          <a:lstStyle/>
          <a:p>
            <a:pPr>
              <a:lnSpc>
                <a:spcPct val="200000"/>
              </a:lnSpc>
            </a:pPr>
            <a:r>
              <a:rPr lang="en-US" sz="2400" dirty="0">
                <a:latin typeface="Calibri" panose="020F0502020204030204" pitchFamily="34" charset="0"/>
                <a:cs typeface="Calibri" panose="020F0502020204030204" pitchFamily="34" charset="0"/>
              </a:rPr>
              <a:t>Interpretation invites us on a path to explore the world we know but may not know about; it helps us remove our blinders and, in a sense, discover ourselves as we discover the wonders around us.</a:t>
            </a:r>
          </a:p>
        </p:txBody>
      </p:sp>
    </p:spTree>
    <p:custDataLst>
      <p:tags r:id="rId1"/>
    </p:custDataLst>
    <p:extLst>
      <p:ext uri="{BB962C8B-B14F-4D97-AF65-F5344CB8AC3E}">
        <p14:creationId xmlns:p14="http://schemas.microsoft.com/office/powerpoint/2010/main" val="2987703764"/>
      </p:ext>
    </p:extLst>
  </p:cSld>
  <p:clrMapOvr>
    <a:masterClrMapping/>
  </p:clrMapOvr>
  <mc:AlternateContent xmlns:mc="http://schemas.openxmlformats.org/markup-compatibility/2006" xmlns:p14="http://schemas.microsoft.com/office/powerpoint/2010/main">
    <mc:Choice Requires="p14">
      <p:transition spd="slow" p14:dur="2000" advTm="55572"/>
    </mc:Choice>
    <mc:Fallback xmlns="">
      <p:transition spd="slow" advTm="5557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065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06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658" grpId="0"/>
      <p:bldP spid="70659"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erson standing next to a sign&#10;&#10;Description automatically generated with medium confidence">
            <a:extLst>
              <a:ext uri="{FF2B5EF4-FFF2-40B4-BE49-F238E27FC236}">
                <a16:creationId xmlns:a16="http://schemas.microsoft.com/office/drawing/2014/main" id="{5346F0F3-D5F1-4ECA-8BFA-7FBF1A5EC3D6}"/>
              </a:ext>
            </a:extLst>
          </p:cNvPr>
          <p:cNvPicPr>
            <a:picLocks noChangeAspect="1"/>
          </p:cNvPicPr>
          <p:nvPr/>
        </p:nvPicPr>
        <p:blipFill rotWithShape="1">
          <a:blip r:embed="rId4">
            <a:extLst>
              <a:ext uri="{28A0092B-C50C-407E-A947-70E740481C1C}">
                <a14:useLocalDpi xmlns:a14="http://schemas.microsoft.com/office/drawing/2010/main" val="0"/>
              </a:ext>
            </a:extLst>
          </a:blip>
          <a:srcRect l="24293" t="27425" r="4992" b="33935"/>
          <a:stretch/>
        </p:blipFill>
        <p:spPr>
          <a:xfrm>
            <a:off x="260412" y="457200"/>
            <a:ext cx="7255109" cy="2971800"/>
          </a:xfrm>
          <a:prstGeom prst="rect">
            <a:avLst/>
          </a:prstGeom>
          <a:ln w="38100">
            <a:solidFill>
              <a:srgbClr val="002060"/>
            </a:solidFill>
          </a:ln>
        </p:spPr>
      </p:pic>
      <p:pic>
        <p:nvPicPr>
          <p:cNvPr id="5" name="Picture 4" descr="A picture containing person&#10;&#10;Description automatically generated">
            <a:extLst>
              <a:ext uri="{FF2B5EF4-FFF2-40B4-BE49-F238E27FC236}">
                <a16:creationId xmlns:a16="http://schemas.microsoft.com/office/drawing/2014/main" id="{0BD71E88-5BC1-4B2C-A538-30238F05363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3082861" y="904875"/>
            <a:ext cx="6629401" cy="4972051"/>
          </a:xfrm>
          <a:prstGeom prst="rect">
            <a:avLst/>
          </a:prstGeom>
          <a:ln w="38100">
            <a:solidFill>
              <a:srgbClr val="002060"/>
            </a:solidFill>
          </a:ln>
        </p:spPr>
      </p:pic>
      <p:sp>
        <p:nvSpPr>
          <p:cNvPr id="2" name="TextBox 1">
            <a:extLst>
              <a:ext uri="{FF2B5EF4-FFF2-40B4-BE49-F238E27FC236}">
                <a16:creationId xmlns:a16="http://schemas.microsoft.com/office/drawing/2014/main" id="{49ECC167-B971-4507-BB11-9B5C4F5D317B}"/>
              </a:ext>
            </a:extLst>
          </p:cNvPr>
          <p:cNvSpPr txBox="1"/>
          <p:nvPr/>
        </p:nvSpPr>
        <p:spPr>
          <a:xfrm>
            <a:off x="1371600" y="4800600"/>
            <a:ext cx="1379480" cy="369332"/>
          </a:xfrm>
          <a:prstGeom prst="rect">
            <a:avLst/>
          </a:prstGeom>
          <a:noFill/>
        </p:spPr>
        <p:txBody>
          <a:bodyPr wrap="none" rtlCol="0">
            <a:spAutoFit/>
          </a:bodyPr>
          <a:lstStyle/>
          <a:p>
            <a:r>
              <a:rPr lang="en-US" dirty="0">
                <a:latin typeface="Calibri" panose="020F0502020204030204" pitchFamily="34" charset="0"/>
                <a:cs typeface="Calibri" panose="020F0502020204030204" pitchFamily="34" charset="0"/>
              </a:rPr>
              <a:t>Kenlynn Volz</a:t>
            </a:r>
          </a:p>
        </p:txBody>
      </p:sp>
    </p:spTree>
    <p:custDataLst>
      <p:tags r:id="rId1"/>
    </p:custDataLst>
    <p:extLst>
      <p:ext uri="{BB962C8B-B14F-4D97-AF65-F5344CB8AC3E}">
        <p14:creationId xmlns:p14="http://schemas.microsoft.com/office/powerpoint/2010/main" val="2298633191"/>
      </p:ext>
    </p:extLst>
  </p:cSld>
  <p:clrMapOvr>
    <a:masterClrMapping/>
  </p:clrMapOvr>
  <mc:AlternateContent xmlns:mc="http://schemas.openxmlformats.org/markup-compatibility/2006" xmlns:p14="http://schemas.microsoft.com/office/powerpoint/2010/main">
    <mc:Choice Requires="p14">
      <p:transition spd="slow" p14:dur="2000" advTm="45981"/>
    </mc:Choice>
    <mc:Fallback xmlns="">
      <p:transition spd="slow" advTm="4598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B7B04FD-3BE7-423A-B11C-F4B2D53A6AA4}"/>
              </a:ext>
            </a:extLst>
          </p:cNvPr>
          <p:cNvSpPr txBox="1"/>
          <p:nvPr/>
        </p:nvSpPr>
        <p:spPr>
          <a:xfrm>
            <a:off x="156275" y="306196"/>
            <a:ext cx="8915400" cy="1487330"/>
          </a:xfrm>
          <a:prstGeom prst="rect">
            <a:avLst/>
          </a:prstGeom>
          <a:noFill/>
        </p:spPr>
        <p:txBody>
          <a:bodyPr wrap="square">
            <a:spAutoFit/>
          </a:bodyPr>
          <a:lstStyle/>
          <a:p>
            <a:pPr marL="0" marR="0">
              <a:lnSpc>
                <a:spcPct val="115000"/>
              </a:lnSpc>
              <a:spcBef>
                <a:spcPts val="0"/>
              </a:spcBef>
              <a:spcAft>
                <a:spcPts val="100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“Back in 2006 or thereabouts, we attended a bird-banding event run by you at the Martha Lafite Thompson Nature Sanctuary in Liberty, MO. My daughter was only 6 or 7 years old at the time. You allowed her to “release” a goldfinch after it had been banded. I thought I would give you an update on what has happened since that day.”</a:t>
            </a:r>
          </a:p>
        </p:txBody>
      </p:sp>
      <p:sp>
        <p:nvSpPr>
          <p:cNvPr id="7" name="TextBox 6">
            <a:extLst>
              <a:ext uri="{FF2B5EF4-FFF2-40B4-BE49-F238E27FC236}">
                <a16:creationId xmlns:a16="http://schemas.microsoft.com/office/drawing/2014/main" id="{569FA380-26D6-4607-B015-70175A8B325E}"/>
              </a:ext>
            </a:extLst>
          </p:cNvPr>
          <p:cNvSpPr txBox="1"/>
          <p:nvPr/>
        </p:nvSpPr>
        <p:spPr>
          <a:xfrm>
            <a:off x="156275" y="2069127"/>
            <a:ext cx="8911525" cy="1133387"/>
          </a:xfrm>
          <a:prstGeom prst="rect">
            <a:avLst/>
          </a:prstGeom>
          <a:noFill/>
        </p:spPr>
        <p:txBody>
          <a:bodyPr wrap="square">
            <a:spAutoFit/>
          </a:bodyPr>
          <a:lstStyle/>
          <a:p>
            <a:pPr marL="0" marR="0">
              <a:lnSpc>
                <a:spcPct val="115000"/>
              </a:lnSpc>
              <a:spcBef>
                <a:spcPts val="0"/>
              </a:spcBef>
              <a:spcAft>
                <a:spcPts val="100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“When we trace back my daughter’s interest in birds, (more like an obsession now) we are pretty sure it began with that first bird-banding event with you. Birds have been her passion ever since!” </a:t>
            </a:r>
          </a:p>
        </p:txBody>
      </p:sp>
      <p:pic>
        <p:nvPicPr>
          <p:cNvPr id="9" name="Picture 2" descr="H:\Bird Banding\The goldfinch is off.jpg">
            <a:extLst>
              <a:ext uri="{FF2B5EF4-FFF2-40B4-BE49-F238E27FC236}">
                <a16:creationId xmlns:a16="http://schemas.microsoft.com/office/drawing/2014/main" id="{F954E22F-76E7-4594-A49B-1194833B5C35}"/>
              </a:ext>
            </a:extLst>
          </p:cNvPr>
          <p:cNvPicPr>
            <a:picLocks noChangeAspect="1" noChangeArrowheads="1"/>
          </p:cNvPicPr>
          <p:nvPr/>
        </p:nvPicPr>
        <p:blipFill>
          <a:blip r:embed="rId4" cstate="print"/>
          <a:srcRect/>
          <a:stretch>
            <a:fillRect/>
          </a:stretch>
        </p:blipFill>
        <p:spPr bwMode="auto">
          <a:xfrm>
            <a:off x="142068" y="3302496"/>
            <a:ext cx="4586419" cy="3057613"/>
          </a:xfrm>
          <a:prstGeom prst="rect">
            <a:avLst/>
          </a:prstGeom>
          <a:noFill/>
          <a:ln w="38100">
            <a:solidFill>
              <a:srgbClr val="002060"/>
            </a:solidFill>
          </a:ln>
        </p:spPr>
      </p:pic>
      <p:pic>
        <p:nvPicPr>
          <p:cNvPr id="8" name="Picture 5" descr="C:\Users\Craig\Desktop\Marky today.jpg">
            <a:extLst>
              <a:ext uri="{FF2B5EF4-FFF2-40B4-BE49-F238E27FC236}">
                <a16:creationId xmlns:a16="http://schemas.microsoft.com/office/drawing/2014/main" id="{475AEFBC-3F1B-463C-8D6A-ABF5C7102D86}"/>
              </a:ext>
            </a:extLst>
          </p:cNvPr>
          <p:cNvPicPr>
            <a:picLocks noChangeAspect="1" noChangeArrowheads="1"/>
          </p:cNvPicPr>
          <p:nvPr/>
        </p:nvPicPr>
        <p:blipFill>
          <a:blip r:embed="rId5" cstate="print"/>
          <a:srcRect/>
          <a:stretch>
            <a:fillRect/>
          </a:stretch>
        </p:blipFill>
        <p:spPr bwMode="auto">
          <a:xfrm>
            <a:off x="4343400" y="3555504"/>
            <a:ext cx="4724400" cy="3144679"/>
          </a:xfrm>
          <a:prstGeom prst="rect">
            <a:avLst/>
          </a:prstGeom>
          <a:solidFill>
            <a:schemeClr val="accent2"/>
          </a:solidFill>
          <a:ln w="38100">
            <a:solidFill>
              <a:srgbClr val="002060"/>
            </a:solidFill>
          </a:ln>
        </p:spPr>
      </p:pic>
      <p:sp>
        <p:nvSpPr>
          <p:cNvPr id="10" name="TextBox 9">
            <a:extLst>
              <a:ext uri="{FF2B5EF4-FFF2-40B4-BE49-F238E27FC236}">
                <a16:creationId xmlns:a16="http://schemas.microsoft.com/office/drawing/2014/main" id="{E2AE440C-F588-4FD1-8BF3-A240C919D4C2}"/>
              </a:ext>
            </a:extLst>
          </p:cNvPr>
          <p:cNvSpPr txBox="1"/>
          <p:nvPr/>
        </p:nvSpPr>
        <p:spPr>
          <a:xfrm>
            <a:off x="7162800" y="3108783"/>
            <a:ext cx="1693477" cy="369332"/>
          </a:xfrm>
          <a:prstGeom prst="rect">
            <a:avLst/>
          </a:prstGeom>
          <a:noFill/>
        </p:spPr>
        <p:txBody>
          <a:bodyPr wrap="none" rtlCol="0">
            <a:spAutoFit/>
          </a:bodyPr>
          <a:lstStyle/>
          <a:p>
            <a:r>
              <a:rPr lang="en-US" dirty="0">
                <a:latin typeface="Calibri" panose="020F0502020204030204" pitchFamily="34" charset="0"/>
                <a:cs typeface="Calibri" panose="020F0502020204030204" pitchFamily="34" charset="0"/>
              </a:rPr>
              <a:t>- Shari Mutchler</a:t>
            </a:r>
          </a:p>
        </p:txBody>
      </p:sp>
    </p:spTree>
    <p:custDataLst>
      <p:tags r:id="rId1"/>
    </p:custDataLst>
    <p:extLst>
      <p:ext uri="{BB962C8B-B14F-4D97-AF65-F5344CB8AC3E}">
        <p14:creationId xmlns:p14="http://schemas.microsoft.com/office/powerpoint/2010/main" val="455010242"/>
      </p:ext>
    </p:extLst>
  </p:cSld>
  <p:clrMapOvr>
    <a:masterClrMapping/>
  </p:clrMapOvr>
  <mc:AlternateContent xmlns:mc="http://schemas.openxmlformats.org/markup-compatibility/2006" xmlns:p14="http://schemas.microsoft.com/office/powerpoint/2010/main">
    <mc:Choice Requires="p14">
      <p:transition spd="slow" p14:dur="2000" advTm="95446"/>
    </mc:Choice>
    <mc:Fallback xmlns="">
      <p:transition spd="slow" advTm="9544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5E4BE3E-1323-4DCD-9668-28A79FEE5923}"/>
              </a:ext>
            </a:extLst>
          </p:cNvPr>
          <p:cNvSpPr txBox="1"/>
          <p:nvPr/>
        </p:nvSpPr>
        <p:spPr>
          <a:xfrm>
            <a:off x="381000" y="304800"/>
            <a:ext cx="8191500" cy="5878532"/>
          </a:xfrm>
          <a:prstGeom prst="rect">
            <a:avLst/>
          </a:prstGeom>
          <a:noFill/>
        </p:spPr>
        <p:txBody>
          <a:bodyPr wrap="square" rtlCol="0">
            <a:spAutoFit/>
          </a:bodyPr>
          <a:lstStyle/>
          <a:p>
            <a:r>
              <a:rPr lang="en-US" sz="4000" dirty="0">
                <a:solidFill>
                  <a:srgbClr val="FFFF00"/>
                </a:solidFill>
                <a:latin typeface="Calibri" panose="020F0502020204030204" pitchFamily="34" charset="0"/>
                <a:cs typeface="Calibri" panose="020F0502020204030204" pitchFamily="34" charset="0"/>
              </a:rPr>
              <a:t>So, yes, I KNOW it matters</a:t>
            </a:r>
          </a:p>
          <a:p>
            <a:endParaRPr lang="en-US" dirty="0">
              <a:latin typeface="Calibri" panose="020F0502020204030204" pitchFamily="34" charset="0"/>
              <a:cs typeface="Calibri" panose="020F0502020204030204" pitchFamily="34" charset="0"/>
            </a:endParaRPr>
          </a:p>
          <a:p>
            <a:endParaRPr lang="en-US" dirty="0">
              <a:latin typeface="Calibri" panose="020F0502020204030204" pitchFamily="34" charset="0"/>
              <a:cs typeface="Calibri" panose="020F0502020204030204" pitchFamily="34" charset="0"/>
            </a:endParaRPr>
          </a:p>
          <a:p>
            <a:r>
              <a:rPr lang="en-US" sz="2400" dirty="0">
                <a:latin typeface="Calibri" panose="020F0502020204030204" pitchFamily="34" charset="0"/>
                <a:cs typeface="Calibri" panose="020F0502020204030204" pitchFamily="34" charset="0"/>
              </a:rPr>
              <a:t>This means what you do when working with scouts matters, each and every time.</a:t>
            </a:r>
          </a:p>
          <a:p>
            <a:endParaRPr lang="en-US" dirty="0">
              <a:latin typeface="Calibri" panose="020F0502020204030204" pitchFamily="34" charset="0"/>
              <a:cs typeface="Calibri" panose="020F0502020204030204" pitchFamily="34" charset="0"/>
            </a:endParaRPr>
          </a:p>
          <a:p>
            <a:r>
              <a:rPr lang="en-US" sz="2400" dirty="0">
                <a:latin typeface="Calibri" panose="020F0502020204030204" pitchFamily="34" charset="0"/>
                <a:cs typeface="Calibri" panose="020F0502020204030204" pitchFamily="34" charset="0"/>
              </a:rPr>
              <a:t>You are an influencer for the environment, a changer of lives and a conduit between the natural world and society.</a:t>
            </a:r>
          </a:p>
          <a:p>
            <a:endParaRPr lang="en-US" dirty="0">
              <a:latin typeface="Calibri" panose="020F0502020204030204" pitchFamily="34" charset="0"/>
              <a:cs typeface="Calibri" panose="020F0502020204030204" pitchFamily="34" charset="0"/>
            </a:endParaRPr>
          </a:p>
          <a:p>
            <a:r>
              <a:rPr lang="en-US" sz="2400" dirty="0">
                <a:latin typeface="Calibri" panose="020F0502020204030204" pitchFamily="34" charset="0"/>
                <a:cs typeface="Calibri" panose="020F0502020204030204" pitchFamily="34" charset="0"/>
              </a:rPr>
              <a:t>This is a powerful space you occupy – </a:t>
            </a:r>
          </a:p>
          <a:p>
            <a:r>
              <a:rPr lang="en-US" sz="2400" dirty="0">
                <a:latin typeface="Calibri" panose="020F0502020204030204" pitchFamily="34" charset="0"/>
                <a:cs typeface="Calibri" panose="020F0502020204030204" pitchFamily="34" charset="0"/>
              </a:rPr>
              <a:t>share your passion and wield it with care and compassion.</a:t>
            </a:r>
          </a:p>
          <a:p>
            <a:endParaRPr lang="en-US" sz="2400" dirty="0">
              <a:latin typeface="Calibri" panose="020F0502020204030204" pitchFamily="34" charset="0"/>
              <a:cs typeface="Calibri" panose="020F0502020204030204" pitchFamily="34" charset="0"/>
            </a:endParaRPr>
          </a:p>
          <a:p>
            <a:r>
              <a:rPr lang="en-US" sz="2400" dirty="0">
                <a:latin typeface="Calibri" panose="020F0502020204030204" pitchFamily="34" charset="0"/>
                <a:cs typeface="Calibri" panose="020F0502020204030204" pitchFamily="34" charset="0"/>
              </a:rPr>
              <a:t>You may never know when your passion for, and commitment to, the natural world will indeed make a difference in the life of another person, but I invite you, I implore you, to take the chance – I believe – I know – it will. </a:t>
            </a:r>
          </a:p>
        </p:txBody>
      </p:sp>
    </p:spTree>
    <p:extLst>
      <p:ext uri="{BB962C8B-B14F-4D97-AF65-F5344CB8AC3E}">
        <p14:creationId xmlns:p14="http://schemas.microsoft.com/office/powerpoint/2010/main" val="597532802"/>
      </p:ext>
    </p:extLst>
  </p:cSld>
  <p:clrMapOvr>
    <a:masterClrMapping/>
  </p:clrMapOvr>
  <mc:AlternateContent xmlns:mc="http://schemas.openxmlformats.org/markup-compatibility/2006" xmlns:p14="http://schemas.microsoft.com/office/powerpoint/2010/main">
    <mc:Choice Requires="p14">
      <p:transition spd="slow" p14:dur="2000" advTm="40139"/>
    </mc:Choice>
    <mc:Fallback xmlns="">
      <p:transition spd="slow" advTm="4013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4">
                                            <p:txEl>
                                              <p:pRg st="5" end="5"/>
                                            </p:txEl>
                                          </p:spTgt>
                                        </p:tgtEl>
                                        <p:attrNameLst>
                                          <p:attrName>style.visibility</p:attrName>
                                        </p:attrNameLst>
                                      </p:cBhvr>
                                      <p:to>
                                        <p:strVal val="visible"/>
                                      </p:to>
                                    </p:set>
                                    <p:anim calcmode="lin" valueType="num">
                                      <p:cBhvr additive="base">
                                        <p:cTn id="11"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5" end="5"/>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xEl>
                                              <p:pRg st="7" end="7"/>
                                            </p:txEl>
                                          </p:spTgt>
                                        </p:tgtEl>
                                        <p:attrNameLst>
                                          <p:attrName>style.visibility</p:attrName>
                                        </p:attrNameLst>
                                      </p:cBhvr>
                                      <p:to>
                                        <p:strVal val="visible"/>
                                      </p:to>
                                    </p:set>
                                    <p:anim calcmode="lin" valueType="num">
                                      <p:cBhvr additive="base">
                                        <p:cTn id="15"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7" end="7"/>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
                                            <p:txEl>
                                              <p:pRg st="8" end="8"/>
                                            </p:txEl>
                                          </p:spTgt>
                                        </p:tgtEl>
                                        <p:attrNameLst>
                                          <p:attrName>style.visibility</p:attrName>
                                        </p:attrNameLst>
                                      </p:cBhvr>
                                      <p:to>
                                        <p:strVal val="visible"/>
                                      </p:to>
                                    </p:set>
                                    <p:anim calcmode="lin" valueType="num">
                                      <p:cBhvr additive="base">
                                        <p:cTn id="19" dur="500" fill="hold"/>
                                        <p:tgtEl>
                                          <p:spTgt spid="4">
                                            <p:txEl>
                                              <p:pRg st="8" end="8"/>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4">
                                            <p:txEl>
                                              <p:pRg st="10" end="10"/>
                                            </p:txEl>
                                          </p:spTgt>
                                        </p:tgtEl>
                                        <p:attrNameLst>
                                          <p:attrName>style.visibility</p:attrName>
                                        </p:attrNameLst>
                                      </p:cBhvr>
                                      <p:to>
                                        <p:strVal val="visible"/>
                                      </p:to>
                                    </p:set>
                                    <p:animEffect transition="in" filter="fade">
                                      <p:cBhvr>
                                        <p:cTn id="25" dur="500"/>
                                        <p:tgtEl>
                                          <p:spTgt spid="4">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7663303-DE9E-4F7E-B92D-F8433637535F}"/>
              </a:ext>
            </a:extLst>
          </p:cNvPr>
          <p:cNvSpPr>
            <a:spLocks noGrp="1"/>
          </p:cNvSpPr>
          <p:nvPr>
            <p:ph idx="1"/>
          </p:nvPr>
        </p:nvSpPr>
        <p:spPr>
          <a:xfrm>
            <a:off x="689338" y="913905"/>
            <a:ext cx="7765322" cy="5781534"/>
          </a:xfrm>
        </p:spPr>
        <p:txBody>
          <a:bodyPr>
            <a:noAutofit/>
          </a:bodyPr>
          <a:lstStyle/>
          <a:p>
            <a:r>
              <a:rPr lang="en-US" sz="2400" dirty="0">
                <a:latin typeface="Calibri" panose="020F0502020204030204" pitchFamily="34" charset="0"/>
                <a:cs typeface="Calibri" panose="020F0502020204030204" pitchFamily="34" charset="0"/>
              </a:rPr>
              <a:t>We must remember that people enjoy the outdoors differently – thus we must consider that how we prefer to enjoy the outdoors may be different than others – and thus we must recognize, accept, and adapt to those differences</a:t>
            </a:r>
          </a:p>
          <a:p>
            <a:r>
              <a:rPr lang="en-US" sz="2400" dirty="0">
                <a:latin typeface="Calibri" panose="020F0502020204030204" pitchFamily="34" charset="0"/>
                <a:cs typeface="Calibri" panose="020F0502020204030204" pitchFamily="34" charset="0"/>
              </a:rPr>
              <a:t>We must find ways to engage children that don’t already spend time in the outdoors – we must consider taking our work to them, to their spaces</a:t>
            </a:r>
          </a:p>
          <a:p>
            <a:r>
              <a:rPr lang="en-US" sz="2400" dirty="0">
                <a:latin typeface="Calibri" panose="020F0502020204030204" pitchFamily="34" charset="0"/>
                <a:cs typeface="Calibri" panose="020F0502020204030204" pitchFamily="34" charset="0"/>
              </a:rPr>
              <a:t>In the case of children, we must find ways to get away from one-and-done field trips; we need to extend field experiences through multiple grade levels over time, and leverage the experiences of children to engage families, and if possible, whole neighborhoods or communities</a:t>
            </a:r>
          </a:p>
        </p:txBody>
      </p:sp>
      <p:sp>
        <p:nvSpPr>
          <p:cNvPr id="4" name="TextBox 3">
            <a:extLst>
              <a:ext uri="{FF2B5EF4-FFF2-40B4-BE49-F238E27FC236}">
                <a16:creationId xmlns:a16="http://schemas.microsoft.com/office/drawing/2014/main" id="{CE3779B4-5909-46B6-B963-C9A4CF9F2F33}"/>
              </a:ext>
            </a:extLst>
          </p:cNvPr>
          <p:cNvSpPr txBox="1"/>
          <p:nvPr/>
        </p:nvSpPr>
        <p:spPr>
          <a:xfrm>
            <a:off x="162683" y="162066"/>
            <a:ext cx="8818633" cy="646331"/>
          </a:xfrm>
          <a:prstGeom prst="rect">
            <a:avLst/>
          </a:prstGeom>
          <a:noFill/>
        </p:spPr>
        <p:txBody>
          <a:bodyPr wrap="none" rtlCol="0">
            <a:spAutoFit/>
          </a:bodyPr>
          <a:lstStyle/>
          <a:p>
            <a:r>
              <a:rPr lang="en-US" sz="3600" dirty="0">
                <a:solidFill>
                  <a:srgbClr val="FFFF00"/>
                </a:solidFill>
                <a:latin typeface="Calibri" panose="020F0502020204030204" pitchFamily="34" charset="0"/>
                <a:cs typeface="Calibri" panose="020F0502020204030204" pitchFamily="34" charset="0"/>
              </a:rPr>
              <a:t>Challenges for Interpretation and Interpreters </a:t>
            </a:r>
          </a:p>
        </p:txBody>
      </p:sp>
    </p:spTree>
    <p:extLst>
      <p:ext uri="{BB962C8B-B14F-4D97-AF65-F5344CB8AC3E}">
        <p14:creationId xmlns:p14="http://schemas.microsoft.com/office/powerpoint/2010/main" val="3364552548"/>
      </p:ext>
    </p:extLst>
  </p:cSld>
  <p:clrMapOvr>
    <a:masterClrMapping/>
  </p:clrMapOvr>
  <mc:AlternateContent xmlns:mc="http://schemas.openxmlformats.org/markup-compatibility/2006" xmlns:p14="http://schemas.microsoft.com/office/powerpoint/2010/main">
    <mc:Choice Requires="p14">
      <p:transition spd="slow" p14:dur="2000" advTm="85191"/>
    </mc:Choice>
    <mc:Fallback xmlns="">
      <p:transition spd="slow" advTm="8519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8" descr="G:\Bird Banding\FLSBirdbanding\11.27.2010FLSBirdBanding(10).JPG">
            <a:extLst>
              <a:ext uri="{FF2B5EF4-FFF2-40B4-BE49-F238E27FC236}">
                <a16:creationId xmlns:a16="http://schemas.microsoft.com/office/drawing/2014/main" id="{50C5BBD1-D997-4CC1-9040-F95C477BD653}"/>
              </a:ext>
            </a:extLst>
          </p:cNvPr>
          <p:cNvPicPr>
            <a:picLocks noChangeAspect="1" noChangeArrowheads="1"/>
          </p:cNvPicPr>
          <p:nvPr/>
        </p:nvPicPr>
        <p:blipFill>
          <a:blip r:embed="rId3">
            <a:lum contrast="10000"/>
            <a:extLst>
              <a:ext uri="{28A0092B-C50C-407E-A947-70E740481C1C}">
                <a14:useLocalDpi xmlns:a14="http://schemas.microsoft.com/office/drawing/2010/main" val="0"/>
              </a:ext>
            </a:extLst>
          </a:blip>
          <a:srcRect l="14156" t="8218" r="20547" b="5479"/>
          <a:stretch>
            <a:fillRect/>
          </a:stretch>
        </p:blipFill>
        <p:spPr bwMode="auto">
          <a:xfrm>
            <a:off x="228600" y="1182403"/>
            <a:ext cx="5486400" cy="4833938"/>
          </a:xfrm>
          <a:prstGeom prst="rect">
            <a:avLst/>
          </a:prstGeom>
          <a:solidFill>
            <a:srgbClr val="00B050"/>
          </a:solidFill>
          <a:ln w="38100">
            <a:solidFill>
              <a:srgbClr val="002060"/>
            </a:solidFill>
            <a:miter lim="800000"/>
            <a:headEnd/>
            <a:tailEnd/>
          </a:ln>
        </p:spPr>
      </p:pic>
      <p:sp>
        <p:nvSpPr>
          <p:cNvPr id="2" name="TextBox 1">
            <a:extLst>
              <a:ext uri="{FF2B5EF4-FFF2-40B4-BE49-F238E27FC236}">
                <a16:creationId xmlns:a16="http://schemas.microsoft.com/office/drawing/2014/main" id="{A33945F3-62C2-4076-A718-A9A50E38E9C5}"/>
              </a:ext>
            </a:extLst>
          </p:cNvPr>
          <p:cNvSpPr txBox="1"/>
          <p:nvPr/>
        </p:nvSpPr>
        <p:spPr>
          <a:xfrm>
            <a:off x="1119363" y="224967"/>
            <a:ext cx="6048322" cy="646331"/>
          </a:xfrm>
          <a:prstGeom prst="rect">
            <a:avLst/>
          </a:prstGeom>
          <a:noFill/>
        </p:spPr>
        <p:txBody>
          <a:bodyPr wrap="none" rtlCol="0">
            <a:spAutoFit/>
          </a:bodyPr>
          <a:lstStyle/>
          <a:p>
            <a:r>
              <a:rPr lang="en-US" sz="3600" dirty="0">
                <a:solidFill>
                  <a:srgbClr val="FFFF00"/>
                </a:solidFill>
                <a:latin typeface="Calibri" panose="020F0502020204030204" pitchFamily="34" charset="0"/>
                <a:cs typeface="Calibri" panose="020F0502020204030204" pitchFamily="34" charset="0"/>
              </a:rPr>
              <a:t>Lend </a:t>
            </a:r>
            <a:r>
              <a:rPr lang="en-US" sz="3600" u="sng" dirty="0">
                <a:solidFill>
                  <a:srgbClr val="FFFF00"/>
                </a:solidFill>
                <a:latin typeface="Calibri" panose="020F0502020204030204" pitchFamily="34" charset="0"/>
                <a:cs typeface="Calibri" panose="020F0502020204030204" pitchFamily="34" charset="0"/>
              </a:rPr>
              <a:t>Your Hand</a:t>
            </a:r>
            <a:r>
              <a:rPr lang="en-US" sz="3600" dirty="0">
                <a:solidFill>
                  <a:srgbClr val="FFFF00"/>
                </a:solidFill>
                <a:latin typeface="Calibri" panose="020F0502020204030204" pitchFamily="34" charset="0"/>
                <a:cs typeface="Calibri" panose="020F0502020204030204" pitchFamily="34" charset="0"/>
              </a:rPr>
              <a:t>, Create a </a:t>
            </a:r>
            <a:r>
              <a:rPr lang="en-US" sz="3600" u="sng" dirty="0">
                <a:solidFill>
                  <a:srgbClr val="FFFF00"/>
                </a:solidFill>
                <a:latin typeface="Calibri" panose="020F0502020204030204" pitchFamily="34" charset="0"/>
                <a:cs typeface="Calibri" panose="020F0502020204030204" pitchFamily="34" charset="0"/>
              </a:rPr>
              <a:t>Spark</a:t>
            </a:r>
          </a:p>
        </p:txBody>
      </p:sp>
      <p:sp>
        <p:nvSpPr>
          <p:cNvPr id="7" name="TextBox 6">
            <a:extLst>
              <a:ext uri="{FF2B5EF4-FFF2-40B4-BE49-F238E27FC236}">
                <a16:creationId xmlns:a16="http://schemas.microsoft.com/office/drawing/2014/main" id="{D8A748FB-46E7-4966-81AD-E938F0C1AA95}"/>
              </a:ext>
            </a:extLst>
          </p:cNvPr>
          <p:cNvSpPr txBox="1"/>
          <p:nvPr/>
        </p:nvSpPr>
        <p:spPr>
          <a:xfrm>
            <a:off x="2895600" y="6368774"/>
            <a:ext cx="6081024" cy="369332"/>
          </a:xfrm>
          <a:prstGeom prst="rect">
            <a:avLst/>
          </a:prstGeom>
          <a:noFill/>
        </p:spPr>
        <p:txBody>
          <a:bodyPr wrap="none" rtlCol="0">
            <a:spAutoFit/>
          </a:bodyPr>
          <a:lstStyle/>
          <a:p>
            <a:r>
              <a:rPr lang="en-US" dirty="0">
                <a:latin typeface="Calibri" panose="020F0502020204030204" pitchFamily="34" charset="0"/>
                <a:cs typeface="Calibri" panose="020F0502020204030204" pitchFamily="34" charset="0"/>
              </a:rPr>
              <a:t>“</a:t>
            </a:r>
            <a:r>
              <a:rPr lang="en-US" i="1" dirty="0">
                <a:latin typeface="Calibri" panose="020F0502020204030204" pitchFamily="34" charset="0"/>
                <a:cs typeface="Calibri" panose="020F0502020204030204" pitchFamily="34" charset="0"/>
              </a:rPr>
              <a:t>Get in there and care</a:t>
            </a:r>
            <a:r>
              <a:rPr lang="en-US" dirty="0">
                <a:latin typeface="Calibri" panose="020F0502020204030204" pitchFamily="34" charset="0"/>
                <a:cs typeface="Calibri" panose="020F0502020204030204" pitchFamily="34" charset="0"/>
              </a:rPr>
              <a:t>”   -Kyle Reid, University of CA Santa Cruz</a:t>
            </a:r>
          </a:p>
        </p:txBody>
      </p:sp>
      <p:pic>
        <p:nvPicPr>
          <p:cNvPr id="5" name="Content Placeholder 3">
            <a:extLst>
              <a:ext uri="{FF2B5EF4-FFF2-40B4-BE49-F238E27FC236}">
                <a16:creationId xmlns:a16="http://schemas.microsoft.com/office/drawing/2014/main" id="{7EF31600-94DD-4EEC-AC02-89B559CCD69E}"/>
              </a:ext>
            </a:extLst>
          </p:cNvPr>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5972688" y="1657839"/>
            <a:ext cx="2730735" cy="3883066"/>
          </a:xfrm>
        </p:spPr>
      </p:pic>
    </p:spTree>
    <p:extLst>
      <p:ext uri="{BB962C8B-B14F-4D97-AF65-F5344CB8AC3E}">
        <p14:creationId xmlns:p14="http://schemas.microsoft.com/office/powerpoint/2010/main" val="4139278925"/>
      </p:ext>
    </p:extLst>
  </p:cSld>
  <p:clrMapOvr>
    <a:masterClrMapping/>
  </p:clrMapOvr>
  <mc:AlternateContent xmlns:mc="http://schemas.openxmlformats.org/markup-compatibility/2006" xmlns:p14="http://schemas.microsoft.com/office/powerpoint/2010/main">
    <mc:Choice Requires="p14">
      <p:transition spd="slow" p14:dur="2000" advTm="25646"/>
    </mc:Choice>
    <mc:Fallback xmlns="">
      <p:transition spd="slow" advTm="25646"/>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EA3F979-4BC9-4B7C-BD4A-764985DFE359}"/>
              </a:ext>
            </a:extLst>
          </p:cNvPr>
          <p:cNvSpPr txBox="1"/>
          <p:nvPr/>
        </p:nvSpPr>
        <p:spPr>
          <a:xfrm>
            <a:off x="111439" y="114925"/>
            <a:ext cx="7686976" cy="707886"/>
          </a:xfrm>
          <a:prstGeom prst="rect">
            <a:avLst/>
          </a:prstGeom>
          <a:noFill/>
        </p:spPr>
        <p:txBody>
          <a:bodyPr wrap="none" rtlCol="0">
            <a:spAutoFit/>
          </a:bodyPr>
          <a:lstStyle/>
          <a:p>
            <a:r>
              <a:rPr lang="en-US" sz="4000" dirty="0">
                <a:solidFill>
                  <a:srgbClr val="FFFF00"/>
                </a:solidFill>
                <a:latin typeface="Calibri" panose="020F0502020204030204" pitchFamily="34" charset="0"/>
                <a:cs typeface="Calibri" panose="020F0502020204030204" pitchFamily="34" charset="0"/>
              </a:rPr>
              <a:t>To learn more about Interpretation: </a:t>
            </a:r>
          </a:p>
        </p:txBody>
      </p:sp>
      <p:sp>
        <p:nvSpPr>
          <p:cNvPr id="5" name="TextBox 4">
            <a:extLst>
              <a:ext uri="{FF2B5EF4-FFF2-40B4-BE49-F238E27FC236}">
                <a16:creationId xmlns:a16="http://schemas.microsoft.com/office/drawing/2014/main" id="{E9890745-A99C-475B-9856-5CFB9A14C01A}"/>
              </a:ext>
            </a:extLst>
          </p:cNvPr>
          <p:cNvSpPr txBox="1"/>
          <p:nvPr/>
        </p:nvSpPr>
        <p:spPr>
          <a:xfrm>
            <a:off x="362712" y="990600"/>
            <a:ext cx="6700424" cy="1477328"/>
          </a:xfrm>
          <a:prstGeom prst="rect">
            <a:avLst/>
          </a:prstGeom>
          <a:noFill/>
        </p:spPr>
        <p:txBody>
          <a:bodyPr wrap="none" rtlCol="0">
            <a:spAutoFit/>
          </a:bodyPr>
          <a:lstStyle/>
          <a:p>
            <a:r>
              <a:rPr lang="en-US" dirty="0">
                <a:latin typeface="Calibri" panose="020F0502020204030204" pitchFamily="34" charset="0"/>
                <a:cs typeface="Calibri" panose="020F0502020204030204" pitchFamily="34" charset="0"/>
              </a:rPr>
              <a:t>National Association for Interpretation:  </a:t>
            </a:r>
            <a:r>
              <a:rPr lang="en-US" dirty="0">
                <a:latin typeface="Calibri" panose="020F0502020204030204" pitchFamily="34" charset="0"/>
                <a:cs typeface="Calibri" panose="020F0502020204030204" pitchFamily="34" charset="0"/>
                <a:hlinkClick r:id="rId2"/>
              </a:rPr>
              <a:t>https://www.interpnet.com/</a:t>
            </a:r>
            <a:r>
              <a:rPr lang="en-US" dirty="0">
                <a:latin typeface="Calibri" panose="020F0502020204030204" pitchFamily="34" charset="0"/>
                <a:cs typeface="Calibri" panose="020F0502020204030204" pitchFamily="34" charset="0"/>
              </a:rPr>
              <a:t> </a:t>
            </a: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North American Association for Interpretation:  </a:t>
            </a:r>
            <a:r>
              <a:rPr lang="en-US" dirty="0">
                <a:latin typeface="Calibri" panose="020F0502020204030204" pitchFamily="34" charset="0"/>
                <a:cs typeface="Calibri" panose="020F0502020204030204" pitchFamily="34" charset="0"/>
                <a:hlinkClick r:id="rId3"/>
              </a:rPr>
              <a:t>https://naaee.org/</a:t>
            </a:r>
            <a:r>
              <a:rPr lang="en-US" dirty="0">
                <a:latin typeface="Calibri" panose="020F0502020204030204" pitchFamily="34" charset="0"/>
                <a:cs typeface="Calibri" panose="020F0502020204030204" pitchFamily="34" charset="0"/>
              </a:rPr>
              <a:t>  </a:t>
            </a:r>
          </a:p>
          <a:p>
            <a:endParaRPr lang="en-US" dirty="0">
              <a:latin typeface="Calibri" panose="020F0502020204030204" pitchFamily="34" charset="0"/>
              <a:cs typeface="Calibri" panose="020F0502020204030204" pitchFamily="34" charset="0"/>
            </a:endParaRPr>
          </a:p>
          <a:p>
            <a:endParaRPr lang="en-US" dirty="0">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37D0B5DE-D04A-4742-B3FD-F27878DC6DCA}"/>
              </a:ext>
            </a:extLst>
          </p:cNvPr>
          <p:cNvSpPr txBox="1"/>
          <p:nvPr/>
        </p:nvSpPr>
        <p:spPr>
          <a:xfrm>
            <a:off x="381000" y="2057400"/>
            <a:ext cx="7686976" cy="4247317"/>
          </a:xfrm>
          <a:prstGeom prst="rect">
            <a:avLst/>
          </a:prstGeom>
          <a:noFill/>
        </p:spPr>
        <p:txBody>
          <a:bodyPr wrap="square" rtlCol="0">
            <a:spAutoFit/>
          </a:bodyPr>
          <a:lstStyle/>
          <a:p>
            <a:r>
              <a:rPr lang="en-US" dirty="0">
                <a:latin typeface="Calibri" panose="020F0502020204030204" pitchFamily="34" charset="0"/>
                <a:cs typeface="Calibri" panose="020F0502020204030204" pitchFamily="34" charset="0"/>
              </a:rPr>
              <a:t>Interpreting Our Heritage by Freeman Tilden</a:t>
            </a: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Interpreting for Park Visitors by William J. Lewis</a:t>
            </a: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Interpretation: Making a Difference on Purpose by Sam Ham</a:t>
            </a: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The Gifts of Interpretation: Fifteen Guiding Principles for Interpreting Nature and Culture by Larry Beck and Ted T. Cable</a:t>
            </a: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Beyond </a:t>
            </a:r>
            <a:r>
              <a:rPr lang="en-US" dirty="0" err="1">
                <a:latin typeface="Calibri" panose="020F0502020204030204" pitchFamily="34" charset="0"/>
                <a:cs typeface="Calibri" panose="020F0502020204030204" pitchFamily="34" charset="0"/>
              </a:rPr>
              <a:t>EcoPhobia</a:t>
            </a:r>
            <a:r>
              <a:rPr lang="en-US" dirty="0">
                <a:latin typeface="Calibri" panose="020F0502020204030204" pitchFamily="34" charset="0"/>
                <a:cs typeface="Calibri" panose="020F0502020204030204" pitchFamily="34" charset="0"/>
              </a:rPr>
              <a:t>: Reclaiming the Heart in Nature Education by David Sobel</a:t>
            </a: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Reaching for Connections Vols 1 &amp; 2 by David W. Stokes </a:t>
            </a: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Sharing Nature with Children (and volume 2) by Joseph Cornell</a:t>
            </a:r>
          </a:p>
          <a:p>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8244212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4214B6B-7C81-E4E6-7B70-C5E77C8CD5AB}"/>
              </a:ext>
            </a:extLst>
          </p:cNvPr>
          <p:cNvSpPr txBox="1"/>
          <p:nvPr/>
        </p:nvSpPr>
        <p:spPr>
          <a:xfrm>
            <a:off x="228599" y="381000"/>
            <a:ext cx="8686801" cy="1323439"/>
          </a:xfrm>
          <a:prstGeom prst="rect">
            <a:avLst/>
          </a:prstGeom>
          <a:noFill/>
        </p:spPr>
        <p:txBody>
          <a:bodyPr wrap="square" rtlCol="0">
            <a:spAutoFit/>
          </a:bodyPr>
          <a:lstStyle/>
          <a:p>
            <a:pPr algn="ctr"/>
            <a:r>
              <a:rPr lang="en-US" sz="4000" dirty="0">
                <a:solidFill>
                  <a:srgbClr val="FFFF00"/>
                </a:solidFill>
                <a:latin typeface="Calibri" panose="020F0502020204030204" pitchFamily="34" charset="0"/>
                <a:cs typeface="Calibri" panose="020F0502020204030204" pitchFamily="34" charset="0"/>
              </a:rPr>
              <a:t>National Association for Interpretation</a:t>
            </a:r>
          </a:p>
          <a:p>
            <a:pPr algn="ctr"/>
            <a:r>
              <a:rPr lang="en-US" sz="4000" dirty="0">
                <a:solidFill>
                  <a:srgbClr val="FFFF00"/>
                </a:solidFill>
                <a:latin typeface="Calibri" panose="020F0502020204030204" pitchFamily="34" charset="0"/>
                <a:cs typeface="Calibri" panose="020F0502020204030204" pitchFamily="34" charset="0"/>
              </a:rPr>
              <a:t>Training Opportunities</a:t>
            </a:r>
          </a:p>
        </p:txBody>
      </p:sp>
      <p:pic>
        <p:nvPicPr>
          <p:cNvPr id="6" name="Picture 5">
            <a:extLst>
              <a:ext uri="{FF2B5EF4-FFF2-40B4-BE49-F238E27FC236}">
                <a16:creationId xmlns:a16="http://schemas.microsoft.com/office/drawing/2014/main" id="{7CC0B39C-2BD4-8045-8CF5-CE67E015EBA1}"/>
              </a:ext>
            </a:extLst>
          </p:cNvPr>
          <p:cNvPicPr>
            <a:picLocks noChangeAspect="1"/>
          </p:cNvPicPr>
          <p:nvPr/>
        </p:nvPicPr>
        <p:blipFill rotWithShape="1">
          <a:blip r:embed="rId2"/>
          <a:srcRect l="15592" r="32500" b="9202"/>
          <a:stretch/>
        </p:blipFill>
        <p:spPr>
          <a:xfrm>
            <a:off x="1781489" y="1890713"/>
            <a:ext cx="5581020" cy="4586287"/>
          </a:xfrm>
          <a:prstGeom prst="rect">
            <a:avLst/>
          </a:prstGeom>
        </p:spPr>
      </p:pic>
    </p:spTree>
    <p:extLst>
      <p:ext uri="{BB962C8B-B14F-4D97-AF65-F5344CB8AC3E}">
        <p14:creationId xmlns:p14="http://schemas.microsoft.com/office/powerpoint/2010/main" val="201618069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61F2F8E-0133-2D86-6A4D-08AA4D36E4CD}"/>
              </a:ext>
            </a:extLst>
          </p:cNvPr>
          <p:cNvSpPr txBox="1"/>
          <p:nvPr/>
        </p:nvSpPr>
        <p:spPr>
          <a:xfrm>
            <a:off x="1600200" y="152400"/>
            <a:ext cx="5943600" cy="707886"/>
          </a:xfrm>
          <a:prstGeom prst="rect">
            <a:avLst/>
          </a:prstGeom>
          <a:noFill/>
        </p:spPr>
        <p:txBody>
          <a:bodyPr wrap="square">
            <a:spAutoFit/>
          </a:bodyPr>
          <a:lstStyle/>
          <a:p>
            <a:pPr marL="0" indent="0">
              <a:buNone/>
            </a:pPr>
            <a:r>
              <a:rPr lang="en-US" sz="4000" dirty="0">
                <a:solidFill>
                  <a:srgbClr val="FFFF00"/>
                </a:solidFill>
                <a:latin typeface="Calibri" panose="020F0502020204030204" pitchFamily="34" charset="0"/>
                <a:cs typeface="Calibri" panose="020F0502020204030204" pitchFamily="34" charset="0"/>
              </a:rPr>
              <a:t>Questions for Consideration</a:t>
            </a:r>
          </a:p>
        </p:txBody>
      </p:sp>
      <p:sp>
        <p:nvSpPr>
          <p:cNvPr id="5" name="TextBox 4">
            <a:extLst>
              <a:ext uri="{FF2B5EF4-FFF2-40B4-BE49-F238E27FC236}">
                <a16:creationId xmlns:a16="http://schemas.microsoft.com/office/drawing/2014/main" id="{CE0C66E5-25BE-BC35-4A2D-ADD262283147}"/>
              </a:ext>
            </a:extLst>
          </p:cNvPr>
          <p:cNvSpPr txBox="1"/>
          <p:nvPr/>
        </p:nvSpPr>
        <p:spPr>
          <a:xfrm>
            <a:off x="366916" y="1219200"/>
            <a:ext cx="8410168" cy="5262979"/>
          </a:xfrm>
          <a:prstGeom prst="rect">
            <a:avLst/>
          </a:prstGeom>
          <a:noFill/>
        </p:spPr>
        <p:txBody>
          <a:bodyPr wrap="square" rtlCol="0">
            <a:spAutoFit/>
          </a:bodyPr>
          <a:lstStyle/>
          <a:p>
            <a:pPr marL="342900" indent="-342900">
              <a:buFont typeface="Arial" panose="020B0604020202020204" pitchFamily="34" charset="0"/>
              <a:buChar char="•"/>
            </a:pPr>
            <a:r>
              <a:rPr lang="en-US" sz="2400" dirty="0">
                <a:latin typeface="Calibri" panose="020F0502020204030204" pitchFamily="34" charset="0"/>
                <a:cs typeface="Calibri" panose="020F0502020204030204" pitchFamily="34" charset="0"/>
              </a:rPr>
              <a:t>When working with scouts, could you see the value of utilizing the principles of interpretation, or are you satisfied with “just” teaching?</a:t>
            </a:r>
          </a:p>
          <a:p>
            <a:endParaRPr lang="en-US" sz="24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sz="2400" dirty="0">
                <a:latin typeface="Calibri" panose="020F0502020204030204" pitchFamily="34" charset="0"/>
                <a:cs typeface="Calibri" panose="020F0502020204030204" pitchFamily="34" charset="0"/>
              </a:rPr>
              <a:t>Scouting attempts to teach life skills, does it include appreciation and respect for the natural world? </a:t>
            </a:r>
          </a:p>
          <a:p>
            <a:endParaRPr lang="en-US" sz="24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sz="2400" dirty="0">
                <a:latin typeface="Calibri" panose="020F0502020204030204" pitchFamily="34" charset="0"/>
                <a:cs typeface="Calibri" panose="020F0502020204030204" pitchFamily="34" charset="0"/>
              </a:rPr>
              <a:t>Does your work with scouts lead to advocates for the natural world or simply consumers of its resources and earners of merit badges?</a:t>
            </a:r>
          </a:p>
          <a:p>
            <a:pPr marL="342900" indent="-342900">
              <a:buFont typeface="Arial" panose="020B0604020202020204" pitchFamily="34" charset="0"/>
              <a:buChar char="•"/>
            </a:pPr>
            <a:endParaRPr lang="en-US" sz="24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sz="2400" dirty="0">
                <a:latin typeface="Calibri" panose="020F0502020204030204" pitchFamily="34" charset="0"/>
                <a:cs typeface="Calibri" panose="020F0502020204030204" pitchFamily="34" charset="0"/>
              </a:rPr>
              <a:t>Is there value in training scout leaders on the principles of interpretation or having staff certified in interpretation? </a:t>
            </a:r>
          </a:p>
          <a:p>
            <a:pPr marL="342900" indent="-342900">
              <a:buFont typeface="Arial" panose="020B0604020202020204" pitchFamily="34" charset="0"/>
              <a:buChar char="•"/>
            </a:pPr>
            <a:endParaRPr lang="en-US" sz="2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8489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BDB6167-1592-48EB-AF96-44FDDC88A09A}"/>
              </a:ext>
            </a:extLst>
          </p:cNvPr>
          <p:cNvSpPr txBox="1"/>
          <p:nvPr/>
        </p:nvSpPr>
        <p:spPr>
          <a:xfrm>
            <a:off x="5715000" y="2110477"/>
            <a:ext cx="2333075" cy="707886"/>
          </a:xfrm>
          <a:prstGeom prst="rect">
            <a:avLst/>
          </a:prstGeom>
          <a:noFill/>
        </p:spPr>
        <p:txBody>
          <a:bodyPr wrap="none" rtlCol="0">
            <a:spAutoFit/>
          </a:bodyPr>
          <a:lstStyle/>
          <a:p>
            <a:r>
              <a:rPr lang="en-US" sz="4000" dirty="0">
                <a:latin typeface="Calibri" panose="020F0502020204030204" pitchFamily="34" charset="0"/>
                <a:cs typeface="Calibri" panose="020F0502020204030204" pitchFamily="34" charset="0"/>
              </a:rPr>
              <a:t>Thank you</a:t>
            </a:r>
          </a:p>
        </p:txBody>
      </p:sp>
      <p:sp>
        <p:nvSpPr>
          <p:cNvPr id="2" name="TextBox 1">
            <a:extLst>
              <a:ext uri="{FF2B5EF4-FFF2-40B4-BE49-F238E27FC236}">
                <a16:creationId xmlns:a16="http://schemas.microsoft.com/office/drawing/2014/main" id="{C29F5B5D-1664-4305-BCD1-ABB3BE17B889}"/>
              </a:ext>
            </a:extLst>
          </p:cNvPr>
          <p:cNvSpPr txBox="1"/>
          <p:nvPr/>
        </p:nvSpPr>
        <p:spPr>
          <a:xfrm>
            <a:off x="685800" y="5562600"/>
            <a:ext cx="3024611" cy="369332"/>
          </a:xfrm>
          <a:prstGeom prst="rect">
            <a:avLst/>
          </a:prstGeom>
          <a:noFill/>
        </p:spPr>
        <p:txBody>
          <a:bodyPr wrap="none" rtlCol="0">
            <a:spAutoFit/>
          </a:bodyPr>
          <a:lstStyle/>
          <a:p>
            <a:r>
              <a:rPr lang="en-US" dirty="0">
                <a:latin typeface="Calibri" panose="020F0502020204030204" pitchFamily="34" charset="0"/>
                <a:cs typeface="Calibri" panose="020F0502020204030204" pitchFamily="34" charset="0"/>
                <a:hlinkClick r:id="rId2"/>
              </a:rPr>
              <a:t>craig.hensley@tpwd.texas.gov</a:t>
            </a:r>
            <a:endParaRPr lang="en-US" dirty="0">
              <a:latin typeface="Calibri" panose="020F0502020204030204" pitchFamily="34" charset="0"/>
              <a:cs typeface="Calibri" panose="020F0502020204030204" pitchFamily="34" charset="0"/>
            </a:endParaRPr>
          </a:p>
        </p:txBody>
      </p:sp>
      <p:pic>
        <p:nvPicPr>
          <p:cNvPr id="8" name="Picture 7" descr="A picture containing text, tree, outdoor, rock&#10;&#10;Description automatically generated">
            <a:extLst>
              <a:ext uri="{FF2B5EF4-FFF2-40B4-BE49-F238E27FC236}">
                <a16:creationId xmlns:a16="http://schemas.microsoft.com/office/drawing/2014/main" id="{A98380B9-DEA9-4A5B-8B14-5878C77D45D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 y="254620"/>
            <a:ext cx="4419600" cy="4419600"/>
          </a:xfrm>
          <a:prstGeom prst="rect">
            <a:avLst/>
          </a:prstGeom>
          <a:ln w="38100">
            <a:solidFill>
              <a:srgbClr val="002060"/>
            </a:solidFill>
          </a:ln>
        </p:spPr>
      </p:pic>
    </p:spTree>
    <p:extLst>
      <p:ext uri="{BB962C8B-B14F-4D97-AF65-F5344CB8AC3E}">
        <p14:creationId xmlns:p14="http://schemas.microsoft.com/office/powerpoint/2010/main" val="463993182"/>
      </p:ext>
    </p:extLst>
  </p:cSld>
  <p:clrMapOvr>
    <a:masterClrMapping/>
  </p:clrMapOvr>
  <mc:AlternateContent xmlns:mc="http://schemas.openxmlformats.org/markup-compatibility/2006" xmlns:p14="http://schemas.microsoft.com/office/powerpoint/2010/main">
    <mc:Choice Requires="p14">
      <p:transition spd="slow" p14:dur="2000" advTm="8939"/>
    </mc:Choice>
    <mc:Fallback xmlns="">
      <p:transition spd="slow" advTm="8939"/>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text, newspaper, different, bunch&#10;&#10;Description automatically generated">
            <a:extLst>
              <a:ext uri="{FF2B5EF4-FFF2-40B4-BE49-F238E27FC236}">
                <a16:creationId xmlns:a16="http://schemas.microsoft.com/office/drawing/2014/main" id="{D2714C73-F265-432A-9DAF-9FCAFD2822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170481"/>
            <a:ext cx="4547973" cy="3028950"/>
          </a:xfrm>
          <a:prstGeom prst="rect">
            <a:avLst/>
          </a:prstGeom>
          <a:ln w="38100">
            <a:solidFill>
              <a:srgbClr val="002060"/>
            </a:solidFill>
          </a:ln>
        </p:spPr>
      </p:pic>
      <p:pic>
        <p:nvPicPr>
          <p:cNvPr id="3" name="Picture 2" descr="A picture containing text&#10;&#10;Description automatically generated">
            <a:extLst>
              <a:ext uri="{FF2B5EF4-FFF2-40B4-BE49-F238E27FC236}">
                <a16:creationId xmlns:a16="http://schemas.microsoft.com/office/drawing/2014/main" id="{71996C91-4DED-4CF2-A863-6879EE9FB26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86600" y="3206945"/>
            <a:ext cx="1695682" cy="3465319"/>
          </a:xfrm>
          <a:prstGeom prst="rect">
            <a:avLst/>
          </a:prstGeom>
          <a:ln w="38100">
            <a:solidFill>
              <a:srgbClr val="002060"/>
            </a:solidFill>
          </a:ln>
        </p:spPr>
      </p:pic>
      <p:pic>
        <p:nvPicPr>
          <p:cNvPr id="13" name="Picture 12" descr="Calendar&#10;&#10;Description automatically generated with medium confidence">
            <a:extLst>
              <a:ext uri="{FF2B5EF4-FFF2-40B4-BE49-F238E27FC236}">
                <a16:creationId xmlns:a16="http://schemas.microsoft.com/office/drawing/2014/main" id="{980A14FC-2761-4CAC-8246-6B9977D6F12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 y="3353527"/>
            <a:ext cx="5025655" cy="3376612"/>
          </a:xfrm>
          <a:prstGeom prst="rect">
            <a:avLst/>
          </a:prstGeom>
          <a:ln w="38100">
            <a:solidFill>
              <a:srgbClr val="002060"/>
            </a:solidFill>
          </a:ln>
        </p:spPr>
      </p:pic>
      <p:pic>
        <p:nvPicPr>
          <p:cNvPr id="15" name="Picture 14" descr="Timeline&#10;&#10;Description automatically generated">
            <a:extLst>
              <a:ext uri="{FF2B5EF4-FFF2-40B4-BE49-F238E27FC236}">
                <a16:creationId xmlns:a16="http://schemas.microsoft.com/office/drawing/2014/main" id="{6CB46762-DA50-48EA-83BE-C8F0670373C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00373" y="591283"/>
            <a:ext cx="4289156" cy="2854507"/>
          </a:xfrm>
          <a:prstGeom prst="rect">
            <a:avLst/>
          </a:prstGeom>
          <a:ln w="38100">
            <a:solidFill>
              <a:srgbClr val="002060"/>
            </a:solidFill>
          </a:ln>
        </p:spPr>
      </p:pic>
      <p:sp>
        <p:nvSpPr>
          <p:cNvPr id="16" name="TextBox 15">
            <a:extLst>
              <a:ext uri="{FF2B5EF4-FFF2-40B4-BE49-F238E27FC236}">
                <a16:creationId xmlns:a16="http://schemas.microsoft.com/office/drawing/2014/main" id="{D0C3BA13-AE63-4836-90A8-5248D5DB607D}"/>
              </a:ext>
            </a:extLst>
          </p:cNvPr>
          <p:cNvSpPr txBox="1"/>
          <p:nvPr/>
        </p:nvSpPr>
        <p:spPr>
          <a:xfrm>
            <a:off x="5362033" y="4477939"/>
            <a:ext cx="1616789" cy="923330"/>
          </a:xfrm>
          <a:prstGeom prst="rect">
            <a:avLst/>
          </a:prstGeom>
          <a:solidFill>
            <a:schemeClr val="accent6">
              <a:lumMod val="75000"/>
            </a:schemeClr>
          </a:solidFill>
          <a:ln>
            <a:solidFill>
              <a:srgbClr val="002060"/>
            </a:solidFill>
          </a:ln>
        </p:spPr>
        <p:txBody>
          <a:bodyPr wrap="none" rtlCol="0">
            <a:spAutoFit/>
          </a:bodyPr>
          <a:lstStyle/>
          <a:p>
            <a:pPr algn="ctr"/>
            <a:r>
              <a:rPr lang="en-US" dirty="0">
                <a:latin typeface="Calibri" panose="020F0502020204030204" pitchFamily="34" charset="0"/>
                <a:cs typeface="Calibri" panose="020F0502020204030204" pitchFamily="34" charset="0"/>
              </a:rPr>
              <a:t>Static</a:t>
            </a:r>
          </a:p>
          <a:p>
            <a:pPr algn="ctr"/>
            <a:r>
              <a:rPr lang="en-US" dirty="0">
                <a:latin typeface="Calibri" panose="020F0502020204030204" pitchFamily="34" charset="0"/>
                <a:cs typeface="Calibri" panose="020F0502020204030204" pitchFamily="34" charset="0"/>
              </a:rPr>
              <a:t>Interpretation: </a:t>
            </a:r>
          </a:p>
          <a:p>
            <a:pPr algn="ctr"/>
            <a:r>
              <a:rPr lang="en-US" dirty="0">
                <a:latin typeface="Calibri" panose="020F0502020204030204" pitchFamily="34" charset="0"/>
                <a:cs typeface="Calibri" panose="020F0502020204030204" pitchFamily="34" charset="0"/>
              </a:rPr>
              <a:t>Panels/Signs</a:t>
            </a:r>
          </a:p>
        </p:txBody>
      </p:sp>
    </p:spTree>
    <p:extLst>
      <p:ext uri="{BB962C8B-B14F-4D97-AF65-F5344CB8AC3E}">
        <p14:creationId xmlns:p14="http://schemas.microsoft.com/office/powerpoint/2010/main" val="2431442121"/>
      </p:ext>
    </p:extLst>
  </p:cSld>
  <p:clrMapOvr>
    <a:masterClrMapping/>
  </p:clrMapOvr>
  <mc:AlternateContent xmlns:mc="http://schemas.openxmlformats.org/markup-compatibility/2006" xmlns:p14="http://schemas.microsoft.com/office/powerpoint/2010/main">
    <mc:Choice Requires="p14">
      <p:transition spd="slow" p14:dur="2000" advTm="11887"/>
    </mc:Choice>
    <mc:Fallback xmlns="">
      <p:transition spd="slow" advTm="11887"/>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B529746-7F68-4F08-A1B0-F8FF4FE8725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95800" y="3324709"/>
            <a:ext cx="4648200" cy="3486150"/>
          </a:xfrm>
          <a:prstGeom prst="rect">
            <a:avLst/>
          </a:prstGeom>
          <a:ln w="38100">
            <a:solidFill>
              <a:srgbClr val="002060"/>
            </a:solidFill>
          </a:ln>
        </p:spPr>
      </p:pic>
      <p:pic>
        <p:nvPicPr>
          <p:cNvPr id="2050" name="Picture 2" descr="Two arthropod exhibit panels. Jumbo giants on the left and mighty movers on the right.">
            <a:extLst>
              <a:ext uri="{FF2B5EF4-FFF2-40B4-BE49-F238E27FC236}">
                <a16:creationId xmlns:a16="http://schemas.microsoft.com/office/drawing/2014/main" id="{4370E435-C8F6-4CE3-AA6F-788D10FC97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990600"/>
            <a:ext cx="4747456" cy="4495800"/>
          </a:xfrm>
          <a:prstGeom prst="rect">
            <a:avLst/>
          </a:prstGeom>
          <a:noFill/>
          <a:ln w="38100">
            <a:solidFill>
              <a:srgbClr val="002060"/>
            </a:solidFill>
          </a:ln>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3770313-E96D-44E6-A790-5AD649AF9A56}"/>
              </a:ext>
            </a:extLst>
          </p:cNvPr>
          <p:cNvSpPr txBox="1"/>
          <p:nvPr/>
        </p:nvSpPr>
        <p:spPr>
          <a:xfrm>
            <a:off x="6079216" y="1603657"/>
            <a:ext cx="2132828" cy="646331"/>
          </a:xfrm>
          <a:prstGeom prst="rect">
            <a:avLst/>
          </a:prstGeom>
          <a:solidFill>
            <a:schemeClr val="accent6">
              <a:lumMod val="75000"/>
            </a:schemeClr>
          </a:solidFill>
        </p:spPr>
        <p:txBody>
          <a:bodyPr wrap="none" rtlCol="0">
            <a:spAutoFit/>
          </a:bodyPr>
          <a:lstStyle/>
          <a:p>
            <a:pPr algn="ctr"/>
            <a:r>
              <a:rPr lang="en-US" dirty="0">
                <a:latin typeface="Calibri" panose="020F0502020204030204" pitchFamily="34" charset="0"/>
                <a:cs typeface="Calibri" panose="020F0502020204030204" pitchFamily="34" charset="0"/>
              </a:rPr>
              <a:t>Static Interpretation:</a:t>
            </a:r>
          </a:p>
          <a:p>
            <a:pPr algn="ctr"/>
            <a:r>
              <a:rPr lang="en-US" dirty="0">
                <a:latin typeface="Calibri" panose="020F0502020204030204" pitchFamily="34" charset="0"/>
                <a:cs typeface="Calibri" panose="020F0502020204030204" pitchFamily="34" charset="0"/>
              </a:rPr>
              <a:t>Exhibits</a:t>
            </a:r>
          </a:p>
        </p:txBody>
      </p:sp>
      <p:pic>
        <p:nvPicPr>
          <p:cNvPr id="2052" name="Picture 4" descr="Riverside Logo of a Crane in nature.">
            <a:extLst>
              <a:ext uri="{FF2B5EF4-FFF2-40B4-BE49-F238E27FC236}">
                <a16:creationId xmlns:a16="http://schemas.microsoft.com/office/drawing/2014/main" id="{3EEF77B9-FEC9-4B1F-BD43-E56DE6C5D4F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41542" y="37432"/>
            <a:ext cx="1530259" cy="1035050"/>
          </a:xfrm>
          <a:prstGeom prst="rect">
            <a:avLst/>
          </a:prstGeom>
          <a:noFill/>
          <a:ln w="38100">
            <a:solidFill>
              <a:srgbClr val="00206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8760345"/>
      </p:ext>
    </p:extLst>
  </p:cSld>
  <p:clrMapOvr>
    <a:masterClrMapping/>
  </p:clrMapOvr>
  <mc:AlternateContent xmlns:mc="http://schemas.openxmlformats.org/markup-compatibility/2006" xmlns:p14="http://schemas.microsoft.com/office/powerpoint/2010/main">
    <mc:Choice Requires="p14">
      <p:transition spd="slow" p14:dur="2000" advTm="14573"/>
    </mc:Choice>
    <mc:Fallback xmlns="">
      <p:transition spd="slow" advTm="14573"/>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0" descr="A picture containing person, outdoor&#10;&#10;Description automatically generated">
            <a:extLst>
              <a:ext uri="{FF2B5EF4-FFF2-40B4-BE49-F238E27FC236}">
                <a16:creationId xmlns:a16="http://schemas.microsoft.com/office/drawing/2014/main" id="{03C98A24-5726-4D0A-A3FF-1F77230DEE1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96194" y="243280"/>
            <a:ext cx="3651251" cy="2738438"/>
          </a:xfrm>
          <a:prstGeom prst="rect">
            <a:avLst/>
          </a:prstGeom>
          <a:noFill/>
          <a:ln w="38100">
            <a:solidFill>
              <a:srgbClr val="002060"/>
            </a:solidFill>
            <a:miter lim="800000"/>
            <a:headEnd/>
            <a:tailEnd/>
          </a:ln>
          <a:extLst>
            <a:ext uri="{909E8E84-426E-40DD-AFC4-6F175D3DCCD1}">
              <a14:hiddenFill xmlns:a14="http://schemas.microsoft.com/office/drawing/2010/main">
                <a:solidFill>
                  <a:srgbClr val="FFFFFF"/>
                </a:solidFill>
              </a14:hiddenFill>
            </a:ext>
          </a:extLst>
        </p:spPr>
      </p:pic>
      <p:pic>
        <p:nvPicPr>
          <p:cNvPr id="5" name="Picture 4" descr="Tent2.JPG">
            <a:extLst>
              <a:ext uri="{FF2B5EF4-FFF2-40B4-BE49-F238E27FC236}">
                <a16:creationId xmlns:a16="http://schemas.microsoft.com/office/drawing/2014/main" id="{E8063947-9A28-41DE-98BD-84FBF8C4DF7C}"/>
              </a:ext>
            </a:extLst>
          </p:cNvPr>
          <p:cNvPicPr>
            <a:picLocks noChangeAspect="1"/>
          </p:cNvPicPr>
          <p:nvPr/>
        </p:nvPicPr>
        <p:blipFill>
          <a:blip r:embed="rId4" cstate="print"/>
          <a:stretch>
            <a:fillRect/>
          </a:stretch>
        </p:blipFill>
        <p:spPr>
          <a:xfrm>
            <a:off x="117057" y="76200"/>
            <a:ext cx="4130751" cy="3082012"/>
          </a:xfrm>
          <a:prstGeom prst="rect">
            <a:avLst/>
          </a:prstGeom>
          <a:ln w="38100">
            <a:solidFill>
              <a:srgbClr val="002060"/>
            </a:solidFill>
          </a:ln>
          <a:effectLst>
            <a:outerShdw blurRad="292100" dist="139700" dir="2700000" algn="tl" rotWithShape="0">
              <a:srgbClr val="333333">
                <a:alpha val="65000"/>
              </a:srgbClr>
            </a:outerShdw>
          </a:effectLst>
        </p:spPr>
      </p:pic>
      <p:pic>
        <p:nvPicPr>
          <p:cNvPr id="6" name="Picture 8" descr="projectsfair2016_3">
            <a:extLst>
              <a:ext uri="{FF2B5EF4-FFF2-40B4-BE49-F238E27FC236}">
                <a16:creationId xmlns:a16="http://schemas.microsoft.com/office/drawing/2014/main" id="{8059D949-5CC2-4294-9085-9AD334D12773}"/>
              </a:ext>
            </a:extLst>
          </p:cNvPr>
          <p:cNvPicPr>
            <a:picLocks noChangeAspect="1" noChangeArrowheads="1"/>
          </p:cNvPicPr>
          <p:nvPr/>
        </p:nvPicPr>
        <p:blipFill>
          <a:blip r:embed="rId5" cstate="print"/>
          <a:srcRect/>
          <a:stretch>
            <a:fillRect/>
          </a:stretch>
        </p:blipFill>
        <p:spPr bwMode="auto">
          <a:xfrm>
            <a:off x="4601306" y="3320236"/>
            <a:ext cx="4130244" cy="3313373"/>
          </a:xfrm>
          <a:prstGeom prst="rect">
            <a:avLst/>
          </a:prstGeom>
          <a:noFill/>
          <a:ln w="38100">
            <a:solidFill>
              <a:srgbClr val="002060"/>
            </a:solidFill>
          </a:ln>
        </p:spPr>
      </p:pic>
      <p:sp>
        <p:nvSpPr>
          <p:cNvPr id="7" name="TextBox 6">
            <a:extLst>
              <a:ext uri="{FF2B5EF4-FFF2-40B4-BE49-F238E27FC236}">
                <a16:creationId xmlns:a16="http://schemas.microsoft.com/office/drawing/2014/main" id="{9388990E-1B90-4ACC-9B27-84B5D1A43013}"/>
              </a:ext>
            </a:extLst>
          </p:cNvPr>
          <p:cNvSpPr txBox="1"/>
          <p:nvPr/>
        </p:nvSpPr>
        <p:spPr>
          <a:xfrm>
            <a:off x="5615851" y="3285738"/>
            <a:ext cx="2101153" cy="276999"/>
          </a:xfrm>
          <a:prstGeom prst="rect">
            <a:avLst/>
          </a:prstGeom>
          <a:noFill/>
        </p:spPr>
        <p:txBody>
          <a:bodyPr wrap="none" rtlCol="0">
            <a:spAutoFit/>
          </a:bodyPr>
          <a:lstStyle/>
          <a:p>
            <a:r>
              <a:rPr lang="en-US" sz="1200" dirty="0">
                <a:latin typeface="Calibri" panose="020F0502020204030204" pitchFamily="34" charset="0"/>
                <a:cs typeface="Calibri" panose="020F0502020204030204" pitchFamily="34" charset="0"/>
              </a:rPr>
              <a:t>Hill Country Master Naturalists</a:t>
            </a:r>
          </a:p>
        </p:txBody>
      </p:sp>
      <p:pic>
        <p:nvPicPr>
          <p:cNvPr id="8" name="Picture 7" descr="A picture containing person, outdoor, ground, nature&#10;&#10;Description automatically generated">
            <a:extLst>
              <a:ext uri="{FF2B5EF4-FFF2-40B4-BE49-F238E27FC236}">
                <a16:creationId xmlns:a16="http://schemas.microsoft.com/office/drawing/2014/main" id="{E23BD19B-BE7D-476D-ADE8-D06A279FCF5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7057" y="2747679"/>
            <a:ext cx="2914448" cy="3885931"/>
          </a:xfrm>
          <a:prstGeom prst="rect">
            <a:avLst/>
          </a:prstGeom>
          <a:ln w="38100">
            <a:solidFill>
              <a:srgbClr val="002060"/>
            </a:solidFill>
          </a:ln>
        </p:spPr>
      </p:pic>
      <p:sp>
        <p:nvSpPr>
          <p:cNvPr id="9" name="TextBox 8">
            <a:extLst>
              <a:ext uri="{FF2B5EF4-FFF2-40B4-BE49-F238E27FC236}">
                <a16:creationId xmlns:a16="http://schemas.microsoft.com/office/drawing/2014/main" id="{C3929779-0942-42A4-A1F5-56191B748B7B}"/>
              </a:ext>
            </a:extLst>
          </p:cNvPr>
          <p:cNvSpPr txBox="1"/>
          <p:nvPr/>
        </p:nvSpPr>
        <p:spPr>
          <a:xfrm>
            <a:off x="2482906" y="5191532"/>
            <a:ext cx="2667000" cy="923330"/>
          </a:xfrm>
          <a:prstGeom prst="rect">
            <a:avLst/>
          </a:prstGeom>
          <a:solidFill>
            <a:schemeClr val="accent6">
              <a:lumMod val="75000"/>
            </a:schemeClr>
          </a:solidFill>
        </p:spPr>
        <p:txBody>
          <a:bodyPr wrap="square" rtlCol="0">
            <a:spAutoFit/>
          </a:bodyPr>
          <a:lstStyle/>
          <a:p>
            <a:pPr algn="ctr"/>
            <a:r>
              <a:rPr lang="en-US" dirty="0"/>
              <a:t>Informal Interpretation through festivals and booths</a:t>
            </a:r>
          </a:p>
        </p:txBody>
      </p:sp>
    </p:spTree>
    <p:extLst>
      <p:ext uri="{BB962C8B-B14F-4D97-AF65-F5344CB8AC3E}">
        <p14:creationId xmlns:p14="http://schemas.microsoft.com/office/powerpoint/2010/main" val="4277957839"/>
      </p:ext>
    </p:extLst>
  </p:cSld>
  <p:clrMapOvr>
    <a:masterClrMapping/>
  </p:clrMapOvr>
  <mc:AlternateContent xmlns:mc="http://schemas.openxmlformats.org/markup-compatibility/2006" xmlns:p14="http://schemas.microsoft.com/office/powerpoint/2010/main">
    <mc:Choice Requires="p14">
      <p:transition spd="slow" p14:dur="2000" advTm="7241"/>
    </mc:Choice>
    <mc:Fallback xmlns="">
      <p:transition spd="slow" advTm="7241"/>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C:\Users\chensley\Desktop\PowerPoints for Tuesday\Discovery Center Panoramic.JPG">
            <a:extLst>
              <a:ext uri="{FF2B5EF4-FFF2-40B4-BE49-F238E27FC236}">
                <a16:creationId xmlns:a16="http://schemas.microsoft.com/office/drawing/2014/main" id="{5AD6ADE3-AE21-402C-B043-93C422ABC5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 y="4724400"/>
            <a:ext cx="8915400" cy="1993583"/>
          </a:xfrm>
          <a:prstGeom prst="rect">
            <a:avLst/>
          </a:prstGeom>
          <a:noFill/>
          <a:ln w="38100">
            <a:solidFill>
              <a:srgbClr val="002060"/>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3" descr="A picture containing text, person, floor, indoor&#10;&#10;Description automatically generated">
            <a:extLst>
              <a:ext uri="{FF2B5EF4-FFF2-40B4-BE49-F238E27FC236}">
                <a16:creationId xmlns:a16="http://schemas.microsoft.com/office/drawing/2014/main" id="{83B3320E-1B21-43A9-9D13-46D6F974907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04531" y="140017"/>
            <a:ext cx="3143250" cy="4191000"/>
          </a:xfrm>
          <a:prstGeom prst="rect">
            <a:avLst/>
          </a:prstGeom>
          <a:ln w="38100">
            <a:solidFill>
              <a:srgbClr val="002060"/>
            </a:solidFill>
          </a:ln>
        </p:spPr>
      </p:pic>
      <p:pic>
        <p:nvPicPr>
          <p:cNvPr id="6" name="Picture 5">
            <a:extLst>
              <a:ext uri="{FF2B5EF4-FFF2-40B4-BE49-F238E27FC236}">
                <a16:creationId xmlns:a16="http://schemas.microsoft.com/office/drawing/2014/main" id="{1620C299-719D-4A90-BC38-1B32D09AF18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219" y="140017"/>
            <a:ext cx="4165600" cy="3124200"/>
          </a:xfrm>
          <a:prstGeom prst="rect">
            <a:avLst/>
          </a:prstGeom>
          <a:ln w="38100">
            <a:solidFill>
              <a:srgbClr val="002060"/>
            </a:solidFill>
          </a:ln>
        </p:spPr>
      </p:pic>
      <p:pic>
        <p:nvPicPr>
          <p:cNvPr id="8" name="Picture 7" descr="A picture containing indoor&#10;&#10;Description automatically generated">
            <a:extLst>
              <a:ext uri="{FF2B5EF4-FFF2-40B4-BE49-F238E27FC236}">
                <a16:creationId xmlns:a16="http://schemas.microsoft.com/office/drawing/2014/main" id="{FF634A81-2D51-4497-A62C-2DC8D51F227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05200" y="1915698"/>
            <a:ext cx="2471788" cy="2882814"/>
          </a:xfrm>
          <a:prstGeom prst="rect">
            <a:avLst/>
          </a:prstGeom>
          <a:ln w="38100">
            <a:solidFill>
              <a:srgbClr val="002060"/>
            </a:solidFill>
          </a:ln>
        </p:spPr>
      </p:pic>
      <p:sp>
        <p:nvSpPr>
          <p:cNvPr id="9" name="TextBox 8">
            <a:extLst>
              <a:ext uri="{FF2B5EF4-FFF2-40B4-BE49-F238E27FC236}">
                <a16:creationId xmlns:a16="http://schemas.microsoft.com/office/drawing/2014/main" id="{CF90ABD7-6D3C-4D66-A48A-D84964BB2FD1}"/>
              </a:ext>
            </a:extLst>
          </p:cNvPr>
          <p:cNvSpPr txBox="1"/>
          <p:nvPr/>
        </p:nvSpPr>
        <p:spPr>
          <a:xfrm>
            <a:off x="1219200" y="3462909"/>
            <a:ext cx="1437445" cy="923330"/>
          </a:xfrm>
          <a:prstGeom prst="rect">
            <a:avLst/>
          </a:prstGeom>
          <a:solidFill>
            <a:schemeClr val="accent6">
              <a:lumMod val="75000"/>
            </a:schemeClr>
          </a:solidFill>
        </p:spPr>
        <p:txBody>
          <a:bodyPr wrap="none" rtlCol="0">
            <a:spAutoFit/>
          </a:bodyPr>
          <a:lstStyle/>
          <a:p>
            <a:pPr algn="ctr"/>
            <a:r>
              <a:rPr lang="en-US" dirty="0"/>
              <a:t>Hands-on </a:t>
            </a:r>
          </a:p>
          <a:p>
            <a:pPr algn="ctr"/>
            <a:r>
              <a:rPr lang="en-US" dirty="0"/>
              <a:t>Interpretive</a:t>
            </a:r>
          </a:p>
          <a:p>
            <a:pPr algn="ctr"/>
            <a:r>
              <a:rPr lang="en-US" dirty="0"/>
              <a:t>Exhibits</a:t>
            </a:r>
          </a:p>
        </p:txBody>
      </p:sp>
    </p:spTree>
    <p:extLst>
      <p:ext uri="{BB962C8B-B14F-4D97-AF65-F5344CB8AC3E}">
        <p14:creationId xmlns:p14="http://schemas.microsoft.com/office/powerpoint/2010/main" val="2145364028"/>
      </p:ext>
    </p:extLst>
  </p:cSld>
  <p:clrMapOvr>
    <a:masterClrMapping/>
  </p:clrMapOvr>
  <mc:AlternateContent xmlns:mc="http://schemas.openxmlformats.org/markup-compatibility/2006" xmlns:p14="http://schemas.microsoft.com/office/powerpoint/2010/main">
    <mc:Choice Requires="p14">
      <p:transition spd="slow" p14:dur="2000" advTm="14724"/>
    </mc:Choice>
    <mc:Fallback xmlns="">
      <p:transition spd="slow" advTm="14724"/>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6"/>
</p:tagLst>
</file>

<file path=ppt/tags/tag10.xml><?xml version="1.0" encoding="utf-8"?>
<p:tagLst xmlns:a="http://schemas.openxmlformats.org/drawingml/2006/main" xmlns:r="http://schemas.openxmlformats.org/officeDocument/2006/relationships" xmlns:p="http://schemas.openxmlformats.org/presentationml/2006/main">
  <p:tag name="TIMING" val="|55.7"/>
</p:tagLst>
</file>

<file path=ppt/tags/tag11.xml><?xml version="1.0" encoding="utf-8"?>
<p:tagLst xmlns:a="http://schemas.openxmlformats.org/drawingml/2006/main" xmlns:r="http://schemas.openxmlformats.org/officeDocument/2006/relationships" xmlns:p="http://schemas.openxmlformats.org/presentationml/2006/main">
  <p:tag name="TIMING" val="|24.5|1.2|0.7|7.9|34.1|42.5|26.5"/>
</p:tagLst>
</file>

<file path=ppt/tags/tag12.xml><?xml version="1.0" encoding="utf-8"?>
<p:tagLst xmlns:a="http://schemas.openxmlformats.org/drawingml/2006/main" xmlns:r="http://schemas.openxmlformats.org/officeDocument/2006/relationships" xmlns:p="http://schemas.openxmlformats.org/presentationml/2006/main">
  <p:tag name="TIMING" val="|55.6"/>
</p:tagLst>
</file>

<file path=ppt/tags/tag13.xml><?xml version="1.0" encoding="utf-8"?>
<p:tagLst xmlns:a="http://schemas.openxmlformats.org/drawingml/2006/main" xmlns:r="http://schemas.openxmlformats.org/officeDocument/2006/relationships" xmlns:p="http://schemas.openxmlformats.org/presentationml/2006/main">
  <p:tag name="TIMING" val="|23.3|18.2"/>
</p:tagLst>
</file>

<file path=ppt/tags/tag14.xml><?xml version="1.0" encoding="utf-8"?>
<p:tagLst xmlns:a="http://schemas.openxmlformats.org/drawingml/2006/main" xmlns:r="http://schemas.openxmlformats.org/officeDocument/2006/relationships" xmlns:p="http://schemas.openxmlformats.org/presentationml/2006/main">
  <p:tag name="TIMING" val="|2.2"/>
</p:tagLst>
</file>

<file path=ppt/tags/tag15.xml><?xml version="1.0" encoding="utf-8"?>
<p:tagLst xmlns:a="http://schemas.openxmlformats.org/drawingml/2006/main" xmlns:r="http://schemas.openxmlformats.org/officeDocument/2006/relationships" xmlns:p="http://schemas.openxmlformats.org/presentationml/2006/main">
  <p:tag name="TIMING" val="|27.9|6"/>
</p:tagLst>
</file>

<file path=ppt/tags/tag16.xml><?xml version="1.0" encoding="utf-8"?>
<p:tagLst xmlns:a="http://schemas.openxmlformats.org/drawingml/2006/main" xmlns:r="http://schemas.openxmlformats.org/officeDocument/2006/relationships" xmlns:p="http://schemas.openxmlformats.org/presentationml/2006/main">
  <p:tag name="TIMING" val="|19.4"/>
</p:tagLst>
</file>

<file path=ppt/tags/tag17.xml><?xml version="1.0" encoding="utf-8"?>
<p:tagLst xmlns:a="http://schemas.openxmlformats.org/drawingml/2006/main" xmlns:r="http://schemas.openxmlformats.org/officeDocument/2006/relationships" xmlns:p="http://schemas.openxmlformats.org/presentationml/2006/main">
  <p:tag name="TIMING" val="|92.1"/>
</p:tagLst>
</file>

<file path=ppt/tags/tag2.xml><?xml version="1.0" encoding="utf-8"?>
<p:tagLst xmlns:a="http://schemas.openxmlformats.org/drawingml/2006/main" xmlns:r="http://schemas.openxmlformats.org/officeDocument/2006/relationships" xmlns:p="http://schemas.openxmlformats.org/presentationml/2006/main">
  <p:tag name="TIMING" val="|17.9"/>
</p:tagLst>
</file>

<file path=ppt/tags/tag3.xml><?xml version="1.0" encoding="utf-8"?>
<p:tagLst xmlns:a="http://schemas.openxmlformats.org/drawingml/2006/main" xmlns:r="http://schemas.openxmlformats.org/officeDocument/2006/relationships" xmlns:p="http://schemas.openxmlformats.org/presentationml/2006/main">
  <p:tag name="TIMING" val="|2.4|6.2|15.1"/>
</p:tagLst>
</file>

<file path=ppt/tags/tag4.xml><?xml version="1.0" encoding="utf-8"?>
<p:tagLst xmlns:a="http://schemas.openxmlformats.org/drawingml/2006/main" xmlns:r="http://schemas.openxmlformats.org/officeDocument/2006/relationships" xmlns:p="http://schemas.openxmlformats.org/presentationml/2006/main">
  <p:tag name="TIMING" val="|4.3|1.5|1.4|0.7|16.1|2.3|4.8"/>
</p:tagLst>
</file>

<file path=ppt/tags/tag5.xml><?xml version="1.0" encoding="utf-8"?>
<p:tagLst xmlns:a="http://schemas.openxmlformats.org/drawingml/2006/main" xmlns:r="http://schemas.openxmlformats.org/officeDocument/2006/relationships" xmlns:p="http://schemas.openxmlformats.org/presentationml/2006/main">
  <p:tag name="TIMING" val="|31"/>
</p:tagLst>
</file>

<file path=ppt/tags/tag6.xml><?xml version="1.0" encoding="utf-8"?>
<p:tagLst xmlns:a="http://schemas.openxmlformats.org/drawingml/2006/main" xmlns:r="http://schemas.openxmlformats.org/officeDocument/2006/relationships" xmlns:p="http://schemas.openxmlformats.org/presentationml/2006/main">
  <p:tag name="TIMING" val="|12.6|6.2|9.3|13.9|11.1"/>
</p:tagLst>
</file>

<file path=ppt/tags/tag7.xml><?xml version="1.0" encoding="utf-8"?>
<p:tagLst xmlns:a="http://schemas.openxmlformats.org/drawingml/2006/main" xmlns:r="http://schemas.openxmlformats.org/officeDocument/2006/relationships" xmlns:p="http://schemas.openxmlformats.org/presentationml/2006/main">
  <p:tag name="TIMING" val="|19.8"/>
</p:tagLst>
</file>

<file path=ppt/tags/tag8.xml><?xml version="1.0" encoding="utf-8"?>
<p:tagLst xmlns:a="http://schemas.openxmlformats.org/drawingml/2006/main" xmlns:r="http://schemas.openxmlformats.org/officeDocument/2006/relationships" xmlns:p="http://schemas.openxmlformats.org/presentationml/2006/main">
  <p:tag name="TIMING" val="|8.7"/>
</p:tagLst>
</file>

<file path=ppt/tags/tag9.xml><?xml version="1.0" encoding="utf-8"?>
<p:tagLst xmlns:a="http://schemas.openxmlformats.org/drawingml/2006/main" xmlns:r="http://schemas.openxmlformats.org/officeDocument/2006/relationships" xmlns:p="http://schemas.openxmlformats.org/presentationml/2006/main">
  <p:tag name="TIMING" val="|10.2|1.6|1.2|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Damask">
  <a:themeElements>
    <a:clrScheme name="Damask">
      <a:dk1>
        <a:sysClr val="windowText" lastClr="000000"/>
      </a:dk1>
      <a:lt1>
        <a:sysClr val="window" lastClr="FFFFFF"/>
      </a:lt1>
      <a:dk2>
        <a:srgbClr val="2A5B7F"/>
      </a:dk2>
      <a:lt2>
        <a:srgbClr val="ABDAFC"/>
      </a:lt2>
      <a:accent1>
        <a:srgbClr val="9EC544"/>
      </a:accent1>
      <a:accent2>
        <a:srgbClr val="50BEA3"/>
      </a:accent2>
      <a:accent3>
        <a:srgbClr val="4A9CCC"/>
      </a:accent3>
      <a:accent4>
        <a:srgbClr val="9A66CA"/>
      </a:accent4>
      <a:accent5>
        <a:srgbClr val="C54F71"/>
      </a:accent5>
      <a:accent6>
        <a:srgbClr val="DE9C3C"/>
      </a:accent6>
      <a:hlink>
        <a:srgbClr val="6BA9DA"/>
      </a:hlink>
      <a:folHlink>
        <a:srgbClr val="A0BCD3"/>
      </a:folHlink>
    </a:clrScheme>
    <a:fontScheme name="Damask">
      <a:majorFont>
        <a:latin typeface="Bookman Old Style" panose="02050604050505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amask">
      <a:fillStyleLst>
        <a:solidFill>
          <a:schemeClr val="phClr"/>
        </a:solidFill>
        <a:gradFill rotWithShape="1">
          <a:gsLst>
            <a:gs pos="0">
              <a:schemeClr val="phClr">
                <a:tint val="48000"/>
                <a:satMod val="105000"/>
                <a:lumMod val="110000"/>
              </a:schemeClr>
            </a:gs>
            <a:gs pos="100000">
              <a:schemeClr val="phClr">
                <a:tint val="78000"/>
                <a:satMod val="109000"/>
                <a:lumMod val="100000"/>
              </a:schemeClr>
            </a:gs>
          </a:gsLst>
          <a:lin ang="5400000" scaled="0"/>
        </a:gradFill>
        <a:gradFill rotWithShape="1">
          <a:gsLst>
            <a:gs pos="0">
              <a:schemeClr val="phClr">
                <a:tint val="94000"/>
                <a:satMod val="100000"/>
                <a:lumMod val="104000"/>
              </a:schemeClr>
            </a:gs>
            <a:gs pos="69000">
              <a:schemeClr val="phClr">
                <a:shade val="86000"/>
                <a:satMod val="130000"/>
                <a:lumMod val="102000"/>
              </a:schemeClr>
            </a:gs>
            <a:gs pos="100000">
              <a:schemeClr val="phClr">
                <a:shade val="72000"/>
                <a:satMod val="130000"/>
                <a:lumMod val="100000"/>
              </a:scheme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38100" dir="5400000" sy="96000" rotWithShape="0">
              <a:srgbClr val="000000">
                <a:alpha val="54000"/>
              </a:srgbClr>
            </a:outerShdw>
          </a:effectLst>
        </a:effectStyle>
        <a:effectStyle>
          <a:effectLst>
            <a:outerShdw blurRad="76200" dist="38100" dir="5400000" algn="ctr" rotWithShape="0">
              <a:srgbClr val="000000">
                <a:alpha val="76000"/>
              </a:srgbClr>
            </a:outerShdw>
          </a:effectLst>
          <a:scene3d>
            <a:camera prst="orthographicFront">
              <a:rot lat="0" lon="0" rev="0"/>
            </a:camera>
            <a:lightRig rig="balanced" dir="t"/>
          </a:scene3d>
          <a:sp3d prstMaterial="matte">
            <a:bevelT w="25400" h="25400" prst="relaxedInset"/>
          </a:sp3d>
        </a:effectStyle>
      </a:effectStyleLst>
      <a:bgFillStyleLst>
        <a:solidFill>
          <a:schemeClr val="phClr"/>
        </a:solidFill>
        <a:solidFill>
          <a:schemeClr val="phClr">
            <a:tint val="95000"/>
            <a:satMod val="170000"/>
          </a:schemeClr>
        </a:solidFill>
        <a:blipFill rotWithShape="1">
          <a:blip xmlns:r="http://schemas.openxmlformats.org/officeDocument/2006/relationships" r:embed="rId1">
            <a:duotone>
              <a:schemeClr val="phClr">
                <a:shade val="18000"/>
                <a:satMod val="160000"/>
                <a:lumMod val="28000"/>
              </a:schemeClr>
              <a:schemeClr val="phClr">
                <a:tint val="95000"/>
                <a:satMod val="160000"/>
                <a:lumMod val="116000"/>
              </a:schemeClr>
            </a:duotone>
          </a:blip>
          <a:stretch/>
        </a:blipFill>
      </a:bgFillStyleLst>
    </a:fmtScheme>
  </a:themeElements>
  <a:objectDefaults/>
  <a:extraClrSchemeLst/>
  <a:extLst>
    <a:ext uri="{05A4C25C-085E-4340-85A3-A5531E510DB2}">
      <thm15:themeFamily xmlns:thm15="http://schemas.microsoft.com/office/thememl/2012/main" name="Damask" id="{F9A299A0-33D0-4E0F-9F3F-7163E3744208}" vid="{746EEEEA-FB6A-406B-B510-531588D5481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Damask</Template>
  <TotalTime>6240</TotalTime>
  <Words>4953</Words>
  <Application>Microsoft Office PowerPoint</Application>
  <PresentationFormat>On-screen Show (4:3)</PresentationFormat>
  <Paragraphs>400</Paragraphs>
  <Slides>58</Slides>
  <Notes>35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58</vt:i4>
      </vt:variant>
    </vt:vector>
  </HeadingPairs>
  <TitlesOfParts>
    <vt:vector size="64" baseType="lpstr">
      <vt:lpstr>Arial</vt:lpstr>
      <vt:lpstr>Bookman Old Style</vt:lpstr>
      <vt:lpstr>Calibri</vt:lpstr>
      <vt:lpstr>Rockwell</vt:lpstr>
      <vt:lpstr>Wingdings</vt:lpstr>
      <vt:lpstr>Damask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Principle one</vt:lpstr>
      <vt:lpstr>Principle Two</vt:lpstr>
      <vt:lpstr>Principle Three</vt:lpstr>
      <vt:lpstr>Principle Four</vt:lpstr>
      <vt:lpstr>Principle Five</vt:lpstr>
      <vt:lpstr>Principle Six</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Taking another look</dc:title>
  <dc:creator>Craig</dc:creator>
  <cp:lastModifiedBy>Craig Hensley</cp:lastModifiedBy>
  <cp:revision>198</cp:revision>
  <dcterms:created xsi:type="dcterms:W3CDTF">2013-11-20T13:35:22Z</dcterms:created>
  <dcterms:modified xsi:type="dcterms:W3CDTF">2023-03-08T12:13:54Z</dcterms:modified>
</cp:coreProperties>
</file>